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506" r:id="rId2"/>
    <p:sldId id="262" r:id="rId3"/>
    <p:sldId id="259" r:id="rId4"/>
    <p:sldId id="261" r:id="rId5"/>
    <p:sldId id="260" r:id="rId6"/>
    <p:sldId id="516" r:id="rId7"/>
    <p:sldId id="263" r:id="rId8"/>
    <p:sldId id="264" r:id="rId9"/>
    <p:sldId id="265" r:id="rId10"/>
    <p:sldId id="257" r:id="rId11"/>
    <p:sldId id="508" r:id="rId12"/>
    <p:sldId id="517" r:id="rId13"/>
    <p:sldId id="270" r:id="rId14"/>
    <p:sldId id="504" r:id="rId15"/>
    <p:sldId id="513" r:id="rId16"/>
    <p:sldId id="273" r:id="rId17"/>
    <p:sldId id="514" r:id="rId18"/>
    <p:sldId id="515" r:id="rId19"/>
    <p:sldId id="258" r:id="rId20"/>
    <p:sldId id="269" r:id="rId21"/>
    <p:sldId id="271" r:id="rId22"/>
    <p:sldId id="272" r:id="rId23"/>
    <p:sldId id="26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14F4"/>
    <a:srgbClr val="3333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93333" autoAdjust="0"/>
  </p:normalViewPr>
  <p:slideViewPr>
    <p:cSldViewPr snapToGrid="0">
      <p:cViewPr varScale="1">
        <p:scale>
          <a:sx n="102" d="100"/>
          <a:sy n="102" d="100"/>
        </p:scale>
        <p:origin x="7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D51080-85C9-4C4A-89B5-7AAFF29C0D29}" type="datetimeFigureOut">
              <a:rPr lang="en-GB" smtClean="0"/>
              <a:t>16/09/2024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08698-63AD-438A-8C2D-9D9CDC2526A0}" type="slidenum">
              <a:rPr lang="en-GB" smtClean="0"/>
              <a:t>‹#›</a:t>
            </a:fld>
            <a:endParaRPr lang="en-GB"/>
          </a:p>
        </p:txBody>
      </p:sp>
    </p:spTree>
    <p:extLst>
      <p:ext uri="{BB962C8B-B14F-4D97-AF65-F5344CB8AC3E}">
        <p14:creationId xmlns:p14="http://schemas.microsoft.com/office/powerpoint/2010/main" val="7636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A08698-63AD-438A-8C2D-9D9CDC2526A0}" type="slidenum">
              <a:rPr lang="en-GB" smtClean="0"/>
              <a:t>1</a:t>
            </a:fld>
            <a:endParaRPr lang="en-GB"/>
          </a:p>
        </p:txBody>
      </p:sp>
    </p:spTree>
    <p:extLst>
      <p:ext uri="{BB962C8B-B14F-4D97-AF65-F5344CB8AC3E}">
        <p14:creationId xmlns:p14="http://schemas.microsoft.com/office/powerpoint/2010/main" val="187151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01CE77-1572-4484-A775-2D664A3634FB}"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D4C895-4917-4993-9E5F-E80A94F2B380}" type="slidenum">
              <a:rPr lang="en-GB" smtClean="0"/>
              <a:t>‹#›</a:t>
            </a:fld>
            <a:endParaRPr lang="en-GB"/>
          </a:p>
        </p:txBody>
      </p:sp>
    </p:spTree>
    <p:extLst>
      <p:ext uri="{BB962C8B-B14F-4D97-AF65-F5344CB8AC3E}">
        <p14:creationId xmlns:p14="http://schemas.microsoft.com/office/powerpoint/2010/main" val="64241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01CE77-1572-4484-A775-2D664A3634FB}"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D4C895-4917-4993-9E5F-E80A94F2B380}" type="slidenum">
              <a:rPr lang="en-GB" smtClean="0"/>
              <a:t>‹#›</a:t>
            </a:fld>
            <a:endParaRPr lang="en-GB"/>
          </a:p>
        </p:txBody>
      </p:sp>
    </p:spTree>
    <p:extLst>
      <p:ext uri="{BB962C8B-B14F-4D97-AF65-F5344CB8AC3E}">
        <p14:creationId xmlns:p14="http://schemas.microsoft.com/office/powerpoint/2010/main" val="88645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01CE77-1572-4484-A775-2D664A3634FB}"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D4C895-4917-4993-9E5F-E80A94F2B380}" type="slidenum">
              <a:rPr lang="en-GB" smtClean="0"/>
              <a:t>‹#›</a:t>
            </a:fld>
            <a:endParaRPr lang="en-GB"/>
          </a:p>
        </p:txBody>
      </p:sp>
    </p:spTree>
    <p:extLst>
      <p:ext uri="{BB962C8B-B14F-4D97-AF65-F5344CB8AC3E}">
        <p14:creationId xmlns:p14="http://schemas.microsoft.com/office/powerpoint/2010/main" val="224454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01CE77-1572-4484-A775-2D664A3634FB}"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D4C895-4917-4993-9E5F-E80A94F2B380}" type="slidenum">
              <a:rPr lang="en-GB" smtClean="0"/>
              <a:t>‹#›</a:t>
            </a:fld>
            <a:endParaRPr lang="en-GB"/>
          </a:p>
        </p:txBody>
      </p:sp>
    </p:spTree>
    <p:extLst>
      <p:ext uri="{BB962C8B-B14F-4D97-AF65-F5344CB8AC3E}">
        <p14:creationId xmlns:p14="http://schemas.microsoft.com/office/powerpoint/2010/main" val="2773810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01CE77-1572-4484-A775-2D664A3634FB}"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D4C895-4917-4993-9E5F-E80A94F2B380}" type="slidenum">
              <a:rPr lang="en-GB" smtClean="0"/>
              <a:t>‹#›</a:t>
            </a:fld>
            <a:endParaRPr lang="en-GB"/>
          </a:p>
        </p:txBody>
      </p:sp>
    </p:spTree>
    <p:extLst>
      <p:ext uri="{BB962C8B-B14F-4D97-AF65-F5344CB8AC3E}">
        <p14:creationId xmlns:p14="http://schemas.microsoft.com/office/powerpoint/2010/main" val="335236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01CE77-1572-4484-A775-2D664A3634FB}"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D4C895-4917-4993-9E5F-E80A94F2B380}" type="slidenum">
              <a:rPr lang="en-GB" smtClean="0"/>
              <a:t>‹#›</a:t>
            </a:fld>
            <a:endParaRPr lang="en-GB"/>
          </a:p>
        </p:txBody>
      </p:sp>
    </p:spTree>
    <p:extLst>
      <p:ext uri="{BB962C8B-B14F-4D97-AF65-F5344CB8AC3E}">
        <p14:creationId xmlns:p14="http://schemas.microsoft.com/office/powerpoint/2010/main" val="205373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01CE77-1572-4484-A775-2D664A3634FB}" type="datetimeFigureOut">
              <a:rPr lang="en-GB" smtClean="0"/>
              <a:t>16/09/2024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D4C895-4917-4993-9E5F-E80A94F2B380}" type="slidenum">
              <a:rPr lang="en-GB" smtClean="0"/>
              <a:t>‹#›</a:t>
            </a:fld>
            <a:endParaRPr lang="en-GB"/>
          </a:p>
        </p:txBody>
      </p:sp>
    </p:spTree>
    <p:extLst>
      <p:ext uri="{BB962C8B-B14F-4D97-AF65-F5344CB8AC3E}">
        <p14:creationId xmlns:p14="http://schemas.microsoft.com/office/powerpoint/2010/main" val="38520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01CE77-1572-4484-A775-2D664A3634FB}" type="datetimeFigureOut">
              <a:rPr lang="en-GB" smtClean="0"/>
              <a:t>16/09/2024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D4C895-4917-4993-9E5F-E80A94F2B380}" type="slidenum">
              <a:rPr lang="en-GB" smtClean="0"/>
              <a:t>‹#›</a:t>
            </a:fld>
            <a:endParaRPr lang="en-GB"/>
          </a:p>
        </p:txBody>
      </p:sp>
    </p:spTree>
    <p:extLst>
      <p:ext uri="{BB962C8B-B14F-4D97-AF65-F5344CB8AC3E}">
        <p14:creationId xmlns:p14="http://schemas.microsoft.com/office/powerpoint/2010/main" val="1835176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01CE77-1572-4484-A775-2D664A3634FB}" type="datetimeFigureOut">
              <a:rPr lang="en-GB" smtClean="0"/>
              <a:t>16/09/2024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D4C895-4917-4993-9E5F-E80A94F2B380}" type="slidenum">
              <a:rPr lang="en-GB" smtClean="0"/>
              <a:t>‹#›</a:t>
            </a:fld>
            <a:endParaRPr lang="en-GB"/>
          </a:p>
        </p:txBody>
      </p:sp>
    </p:spTree>
    <p:extLst>
      <p:ext uri="{BB962C8B-B14F-4D97-AF65-F5344CB8AC3E}">
        <p14:creationId xmlns:p14="http://schemas.microsoft.com/office/powerpoint/2010/main" val="248233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01CE77-1572-4484-A775-2D664A3634FB}"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D4C895-4917-4993-9E5F-E80A94F2B380}" type="slidenum">
              <a:rPr lang="en-GB" smtClean="0"/>
              <a:t>‹#›</a:t>
            </a:fld>
            <a:endParaRPr lang="en-GB"/>
          </a:p>
        </p:txBody>
      </p:sp>
    </p:spTree>
    <p:extLst>
      <p:ext uri="{BB962C8B-B14F-4D97-AF65-F5344CB8AC3E}">
        <p14:creationId xmlns:p14="http://schemas.microsoft.com/office/powerpoint/2010/main" val="3136393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01CE77-1572-4484-A775-2D664A3634FB}"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D4C895-4917-4993-9E5F-E80A94F2B380}" type="slidenum">
              <a:rPr lang="en-GB" smtClean="0"/>
              <a:t>‹#›</a:t>
            </a:fld>
            <a:endParaRPr lang="en-GB"/>
          </a:p>
        </p:txBody>
      </p:sp>
    </p:spTree>
    <p:extLst>
      <p:ext uri="{BB962C8B-B14F-4D97-AF65-F5344CB8AC3E}">
        <p14:creationId xmlns:p14="http://schemas.microsoft.com/office/powerpoint/2010/main" val="312670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1CE77-1572-4484-A775-2D664A3634FB}" type="datetimeFigureOut">
              <a:rPr lang="en-GB" smtClean="0"/>
              <a:t>16/09/2024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4C895-4917-4993-9E5F-E80A94F2B380}" type="slidenum">
              <a:rPr lang="en-GB" smtClean="0"/>
              <a:t>‹#›</a:t>
            </a:fld>
            <a:endParaRPr lang="en-GB"/>
          </a:p>
        </p:txBody>
      </p:sp>
    </p:spTree>
    <p:extLst>
      <p:ext uri="{BB962C8B-B14F-4D97-AF65-F5344CB8AC3E}">
        <p14:creationId xmlns:p14="http://schemas.microsoft.com/office/powerpoint/2010/main" val="116660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disciples in the storm on lake of galile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3"/>
          <a:stretch>
            <a:fillRect/>
          </a:stretch>
        </p:blipFill>
        <p:spPr>
          <a:xfrm>
            <a:off x="-70007" y="0"/>
            <a:ext cx="9214007" cy="6858000"/>
          </a:xfrm>
          <a:prstGeom prst="rect">
            <a:avLst/>
          </a:prstGeom>
        </p:spPr>
      </p:pic>
      <p:sp>
        <p:nvSpPr>
          <p:cNvPr id="4" name="TextBox 3"/>
          <p:cNvSpPr txBox="1"/>
          <p:nvPr/>
        </p:nvSpPr>
        <p:spPr>
          <a:xfrm>
            <a:off x="4141695" y="2761966"/>
            <a:ext cx="4845998" cy="584775"/>
          </a:xfrm>
          <a:prstGeom prst="rect">
            <a:avLst/>
          </a:prstGeom>
          <a:noFill/>
          <a:ln w="38100">
            <a:noFill/>
          </a:ln>
        </p:spPr>
        <p:txBody>
          <a:bodyPr wrap="square" rtlCol="0">
            <a:spAutoFit/>
          </a:bodyPr>
          <a:lstStyle/>
          <a:p>
            <a:r>
              <a:rPr lang="en-GB" sz="3200" b="1" dirty="0">
                <a:solidFill>
                  <a:schemeClr val="bg1"/>
                </a:solidFill>
                <a:latin typeface="Kristen ITC" panose="03050502040202030202" pitchFamily="66" charset="0"/>
              </a:rPr>
              <a:t>Is Jesus in your boat?</a:t>
            </a:r>
          </a:p>
        </p:txBody>
      </p:sp>
      <p:sp>
        <p:nvSpPr>
          <p:cNvPr id="6" name="TextBox 5">
            <a:extLst>
              <a:ext uri="{FF2B5EF4-FFF2-40B4-BE49-F238E27FC236}">
                <a16:creationId xmlns:a16="http://schemas.microsoft.com/office/drawing/2014/main" id="{A14DF667-3B04-48F8-96E3-A6B7BD153CDA}"/>
              </a:ext>
            </a:extLst>
          </p:cNvPr>
          <p:cNvSpPr txBox="1"/>
          <p:nvPr/>
        </p:nvSpPr>
        <p:spPr>
          <a:xfrm>
            <a:off x="7520473" y="6347121"/>
            <a:ext cx="1467220" cy="369332"/>
          </a:xfrm>
          <a:prstGeom prst="rect">
            <a:avLst/>
          </a:prstGeom>
          <a:noFill/>
        </p:spPr>
        <p:txBody>
          <a:bodyPr wrap="square" rtlCol="0">
            <a:spAutoFit/>
          </a:bodyPr>
          <a:lstStyle/>
          <a:p>
            <a:r>
              <a:rPr lang="en-GB" dirty="0">
                <a:solidFill>
                  <a:schemeClr val="bg1"/>
                </a:solidFill>
                <a:latin typeface="Kristen ITC" panose="03050502040202030202" pitchFamily="66" charset="0"/>
              </a:rPr>
              <a:t>Rembrandt</a:t>
            </a:r>
          </a:p>
        </p:txBody>
      </p:sp>
      <p:sp>
        <p:nvSpPr>
          <p:cNvPr id="7" name="TextBox 6">
            <a:extLst>
              <a:ext uri="{FF2B5EF4-FFF2-40B4-BE49-F238E27FC236}">
                <a16:creationId xmlns:a16="http://schemas.microsoft.com/office/drawing/2014/main" id="{0B68B567-717D-D0C8-A51E-CBCDD50B3B92}"/>
              </a:ext>
            </a:extLst>
          </p:cNvPr>
          <p:cNvSpPr txBox="1"/>
          <p:nvPr/>
        </p:nvSpPr>
        <p:spPr>
          <a:xfrm>
            <a:off x="484094" y="430306"/>
            <a:ext cx="4626588" cy="523220"/>
          </a:xfrm>
          <a:prstGeom prst="rect">
            <a:avLst/>
          </a:prstGeom>
          <a:noFill/>
        </p:spPr>
        <p:txBody>
          <a:bodyPr wrap="none" rtlCol="0">
            <a:spAutoFit/>
          </a:bodyPr>
          <a:lstStyle/>
          <a:p>
            <a:r>
              <a:rPr lang="en-GB" sz="2800" b="1" dirty="0">
                <a:solidFill>
                  <a:schemeClr val="bg1"/>
                </a:solidFill>
                <a:latin typeface="Kristen ITC" panose="03050502040202030202" pitchFamily="66" charset="0"/>
              </a:rPr>
              <a:t>OASIS CHURCH 11.8.24.</a:t>
            </a:r>
          </a:p>
        </p:txBody>
      </p:sp>
    </p:spTree>
    <p:extLst>
      <p:ext uri="{BB962C8B-B14F-4D97-AF65-F5344CB8AC3E}">
        <p14:creationId xmlns:p14="http://schemas.microsoft.com/office/powerpoint/2010/main" val="723793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disciples in the storm on lake of galile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a:stretch>
            <a:fillRect/>
          </a:stretch>
        </p:blipFill>
        <p:spPr>
          <a:xfrm>
            <a:off x="-70007" y="0"/>
            <a:ext cx="9214007" cy="6858000"/>
          </a:xfrm>
          <a:prstGeom prst="rect">
            <a:avLst/>
          </a:prstGeom>
        </p:spPr>
      </p:pic>
      <p:sp>
        <p:nvSpPr>
          <p:cNvPr id="4" name="TextBox 3"/>
          <p:cNvSpPr txBox="1"/>
          <p:nvPr/>
        </p:nvSpPr>
        <p:spPr>
          <a:xfrm>
            <a:off x="4724400" y="191589"/>
            <a:ext cx="4263293" cy="523220"/>
          </a:xfrm>
          <a:prstGeom prst="rect">
            <a:avLst/>
          </a:prstGeom>
          <a:noFill/>
          <a:ln w="38100">
            <a:noFill/>
          </a:ln>
        </p:spPr>
        <p:txBody>
          <a:bodyPr wrap="square" rtlCol="0">
            <a:spAutoFit/>
          </a:bodyPr>
          <a:lstStyle/>
          <a:p>
            <a:r>
              <a:rPr lang="en-GB" sz="2800" b="1" dirty="0">
                <a:solidFill>
                  <a:schemeClr val="bg1"/>
                </a:solidFill>
                <a:latin typeface="Kristen ITC" panose="03050502040202030202" pitchFamily="66" charset="0"/>
              </a:rPr>
              <a:t>The Scary Boat trip.</a:t>
            </a:r>
          </a:p>
        </p:txBody>
      </p:sp>
      <p:sp>
        <p:nvSpPr>
          <p:cNvPr id="5" name="TextBox 4"/>
          <p:cNvSpPr txBox="1"/>
          <p:nvPr/>
        </p:nvSpPr>
        <p:spPr>
          <a:xfrm flipH="1">
            <a:off x="2565646" y="714809"/>
            <a:ext cx="4500977" cy="5632311"/>
          </a:xfrm>
          <a:prstGeom prst="rect">
            <a:avLst/>
          </a:prstGeom>
          <a:solidFill>
            <a:schemeClr val="accent5">
              <a:lumMod val="20000"/>
              <a:lumOff val="80000"/>
            </a:schemeClr>
          </a:solidFill>
          <a:ln w="38100">
            <a:solidFill>
              <a:srgbClr val="3333FF"/>
            </a:solidFill>
          </a:ln>
        </p:spPr>
        <p:txBody>
          <a:bodyPr wrap="square" rtlCol="0">
            <a:spAutoFit/>
          </a:bodyPr>
          <a:lstStyle/>
          <a:p>
            <a:r>
              <a:rPr lang="en-GB" sz="2400" dirty="0">
                <a:latin typeface="Kristen ITC" panose="03050502040202030202" pitchFamily="66" charset="0"/>
              </a:rPr>
              <a:t>Jesus-Hooray (arms waving.)</a:t>
            </a:r>
          </a:p>
          <a:p>
            <a:endParaRPr lang="en-GB" sz="2400" dirty="0">
              <a:latin typeface="Kristen ITC" panose="03050502040202030202" pitchFamily="66" charset="0"/>
            </a:endParaRPr>
          </a:p>
          <a:p>
            <a:r>
              <a:rPr lang="en-GB" sz="2400" dirty="0">
                <a:latin typeface="Kristen ITC" panose="03050502040202030202" pitchFamily="66" charset="0"/>
              </a:rPr>
              <a:t>Friends –shake hands with                                   someone near you and smile.</a:t>
            </a:r>
          </a:p>
          <a:p>
            <a:endParaRPr lang="en-GB" sz="2400" dirty="0">
              <a:latin typeface="Kristen ITC" panose="03050502040202030202" pitchFamily="66" charset="0"/>
            </a:endParaRPr>
          </a:p>
          <a:p>
            <a:r>
              <a:rPr lang="en-GB" sz="2400" dirty="0">
                <a:latin typeface="Kristen ITC" panose="03050502040202030202" pitchFamily="66" charset="0"/>
              </a:rPr>
              <a:t>Wind- </a:t>
            </a:r>
            <a:r>
              <a:rPr lang="en-GB" sz="2400" dirty="0" err="1">
                <a:latin typeface="Kristen ITC" panose="03050502040202030202" pitchFamily="66" charset="0"/>
              </a:rPr>
              <a:t>whooooo</a:t>
            </a:r>
            <a:r>
              <a:rPr lang="en-GB" sz="2400" dirty="0">
                <a:latin typeface="Kristen ITC" panose="03050502040202030202" pitchFamily="66" charset="0"/>
              </a:rPr>
              <a:t>…..</a:t>
            </a:r>
          </a:p>
          <a:p>
            <a:endParaRPr lang="en-GB" sz="2400" dirty="0">
              <a:latin typeface="Kristen ITC" panose="03050502040202030202" pitchFamily="66" charset="0"/>
            </a:endParaRPr>
          </a:p>
          <a:p>
            <a:r>
              <a:rPr lang="en-GB" sz="2400" dirty="0">
                <a:latin typeface="Kristen ITC" panose="03050502040202030202" pitchFamily="66" charset="0"/>
              </a:rPr>
              <a:t>Waves- splash, crash…… (arms up and down like waves.)</a:t>
            </a:r>
          </a:p>
          <a:p>
            <a:endParaRPr lang="en-GB" sz="2400" dirty="0">
              <a:latin typeface="Kristen ITC" panose="03050502040202030202" pitchFamily="66" charset="0"/>
            </a:endParaRPr>
          </a:p>
          <a:p>
            <a:r>
              <a:rPr lang="en-GB" sz="2400" dirty="0">
                <a:latin typeface="Kristen ITC" panose="03050502040202030202" pitchFamily="66" charset="0"/>
              </a:rPr>
              <a:t>Tired /tiring-Yawn                                                    (hand to mouth.)</a:t>
            </a:r>
          </a:p>
          <a:p>
            <a:endParaRPr lang="en-GB" sz="2400" dirty="0">
              <a:latin typeface="Kristen ITC" panose="03050502040202030202" pitchFamily="66" charset="0"/>
            </a:endParaRPr>
          </a:p>
          <a:p>
            <a:r>
              <a:rPr lang="en-GB" sz="2400" dirty="0">
                <a:latin typeface="Kristen ITC" panose="03050502040202030202" pitchFamily="66" charset="0"/>
              </a:rPr>
              <a:t>Ghost- Oh no! (look scared)</a:t>
            </a:r>
          </a:p>
        </p:txBody>
      </p:sp>
      <p:sp>
        <p:nvSpPr>
          <p:cNvPr id="6" name="TextBox 5">
            <a:extLst>
              <a:ext uri="{FF2B5EF4-FFF2-40B4-BE49-F238E27FC236}">
                <a16:creationId xmlns:a16="http://schemas.microsoft.com/office/drawing/2014/main" id="{A14DF667-3B04-48F8-96E3-A6B7BD153CDA}"/>
              </a:ext>
            </a:extLst>
          </p:cNvPr>
          <p:cNvSpPr txBox="1"/>
          <p:nvPr/>
        </p:nvSpPr>
        <p:spPr>
          <a:xfrm>
            <a:off x="7520473" y="6347121"/>
            <a:ext cx="1467220" cy="369332"/>
          </a:xfrm>
          <a:prstGeom prst="rect">
            <a:avLst/>
          </a:prstGeom>
          <a:noFill/>
        </p:spPr>
        <p:txBody>
          <a:bodyPr wrap="square" rtlCol="0">
            <a:spAutoFit/>
          </a:bodyPr>
          <a:lstStyle/>
          <a:p>
            <a:r>
              <a:rPr lang="en-GB" dirty="0">
                <a:solidFill>
                  <a:schemeClr val="bg1"/>
                </a:solidFill>
                <a:latin typeface="Kristen ITC" panose="03050502040202030202" pitchFamily="66" charset="0"/>
              </a:rPr>
              <a:t>Rembrandt</a:t>
            </a:r>
          </a:p>
        </p:txBody>
      </p:sp>
    </p:spTree>
    <p:extLst>
      <p:ext uri="{BB962C8B-B14F-4D97-AF65-F5344CB8AC3E}">
        <p14:creationId xmlns:p14="http://schemas.microsoft.com/office/powerpoint/2010/main" val="378350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96084D-1C95-47C2-72C5-543177800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69506" cy="6858000"/>
          </a:xfrm>
          <a:prstGeom prst="rect">
            <a:avLst/>
          </a:prstGeom>
        </p:spPr>
      </p:pic>
    </p:spTree>
    <p:extLst>
      <p:ext uri="{BB962C8B-B14F-4D97-AF65-F5344CB8AC3E}">
        <p14:creationId xmlns:p14="http://schemas.microsoft.com/office/powerpoint/2010/main" val="1665624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3BB1C0-FDF7-C1F5-BD9E-2A9149914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143000"/>
            <a:ext cx="6858000" cy="9144000"/>
          </a:xfrm>
          <a:prstGeom prst="rect">
            <a:avLst/>
          </a:prstGeom>
        </p:spPr>
      </p:pic>
      <p:sp>
        <p:nvSpPr>
          <p:cNvPr id="5" name="TextBox 4">
            <a:extLst>
              <a:ext uri="{FF2B5EF4-FFF2-40B4-BE49-F238E27FC236}">
                <a16:creationId xmlns:a16="http://schemas.microsoft.com/office/drawing/2014/main" id="{C2B53D59-4689-4609-1116-916E282C9245}"/>
              </a:ext>
            </a:extLst>
          </p:cNvPr>
          <p:cNvSpPr txBox="1"/>
          <p:nvPr/>
        </p:nvSpPr>
        <p:spPr>
          <a:xfrm>
            <a:off x="851646" y="2779060"/>
            <a:ext cx="7422777" cy="1619289"/>
          </a:xfrm>
          <a:prstGeom prst="rect">
            <a:avLst/>
          </a:prstGeom>
          <a:solidFill>
            <a:schemeClr val="accent4">
              <a:lumMod val="40000"/>
              <a:lumOff val="60000"/>
            </a:schemeClr>
          </a:solidFill>
          <a:ln w="38100">
            <a:solidFill>
              <a:srgbClr val="00B050"/>
            </a:solidFill>
          </a:ln>
        </p:spPr>
        <p:txBody>
          <a:bodyPr wrap="square">
            <a:spAutoFit/>
          </a:bodyPr>
          <a:lstStyle/>
          <a:p>
            <a:pPr algn="ctr">
              <a:lnSpc>
                <a:spcPct val="107000"/>
              </a:lnSpc>
              <a:spcBef>
                <a:spcPts val="1200"/>
              </a:spcBef>
            </a:pPr>
            <a:r>
              <a:rPr lang="en-GB" sz="2800" b="1" kern="0" dirty="0">
                <a:effectLst/>
                <a:latin typeface="Kristen ITC" panose="03050502040202030202" pitchFamily="66" charset="0"/>
                <a:ea typeface="Times New Roman" panose="02020603050405020304" pitchFamily="18" charset="0"/>
                <a:cs typeface="Times New Roman" panose="02020603050405020304" pitchFamily="18" charset="0"/>
              </a:rPr>
              <a:t>ROMANS 8:1 (NLT)</a:t>
            </a:r>
          </a:p>
          <a:p>
            <a:pPr algn="ctr">
              <a:lnSpc>
                <a:spcPct val="107000"/>
              </a:lnSpc>
              <a:spcBef>
                <a:spcPts val="1200"/>
              </a:spcBef>
            </a:pPr>
            <a:r>
              <a:rPr lang="en-GB" sz="2800" b="1" kern="0" dirty="0">
                <a:effectLst/>
                <a:latin typeface="Kristen ITC" panose="03050502040202030202" pitchFamily="66" charset="0"/>
                <a:ea typeface="Times New Roman" panose="02020603050405020304" pitchFamily="18" charset="0"/>
                <a:cs typeface="Times New Roman" panose="02020603050405020304" pitchFamily="18" charset="0"/>
              </a:rPr>
              <a:t> So now there is no condemnation for those who belong to Christ Jesus. </a:t>
            </a:r>
          </a:p>
        </p:txBody>
      </p:sp>
    </p:spTree>
    <p:extLst>
      <p:ext uri="{BB962C8B-B14F-4D97-AF65-F5344CB8AC3E}">
        <p14:creationId xmlns:p14="http://schemas.microsoft.com/office/powerpoint/2010/main" val="1172584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58A0A7-C8D8-3754-4026-253BC6A2C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9143999" cy="6858000"/>
          </a:xfrm>
          <a:prstGeom prst="rect">
            <a:avLst/>
          </a:prstGeom>
        </p:spPr>
      </p:pic>
      <p:sp>
        <p:nvSpPr>
          <p:cNvPr id="5" name="TextBox 4">
            <a:extLst>
              <a:ext uri="{FF2B5EF4-FFF2-40B4-BE49-F238E27FC236}">
                <a16:creationId xmlns:a16="http://schemas.microsoft.com/office/drawing/2014/main" id="{FDE41CAA-CF2F-4605-F49D-DB273A8744F4}"/>
              </a:ext>
            </a:extLst>
          </p:cNvPr>
          <p:cNvSpPr txBox="1"/>
          <p:nvPr/>
        </p:nvSpPr>
        <p:spPr>
          <a:xfrm>
            <a:off x="681317" y="1595718"/>
            <a:ext cx="7862047" cy="2541337"/>
          </a:xfrm>
          <a:prstGeom prst="rect">
            <a:avLst/>
          </a:prstGeom>
          <a:solidFill>
            <a:schemeClr val="accent4">
              <a:lumMod val="20000"/>
              <a:lumOff val="80000"/>
            </a:schemeClr>
          </a:solidFill>
          <a:ln w="57150">
            <a:solidFill>
              <a:schemeClr val="accent4">
                <a:lumMod val="60000"/>
                <a:lumOff val="40000"/>
              </a:schemeClr>
            </a:solidFill>
          </a:ln>
        </p:spPr>
        <p:txBody>
          <a:bodyPr wrap="square">
            <a:spAutoFit/>
          </a:bodyPr>
          <a:lstStyle/>
          <a:p>
            <a:pPr algn="ctr">
              <a:lnSpc>
                <a:spcPct val="107000"/>
              </a:lnSpc>
              <a:spcBef>
                <a:spcPts val="1200"/>
              </a:spcBef>
            </a:pPr>
            <a:r>
              <a:rPr lang="en-GB" sz="2800" b="1" kern="1800" dirty="0">
                <a:effectLst/>
                <a:latin typeface="Kristen ITC" panose="03050502040202030202" pitchFamily="66" charset="0"/>
                <a:ea typeface="Times New Roman" panose="02020603050405020304" pitchFamily="18" charset="0"/>
                <a:cs typeface="Times New Roman" panose="02020603050405020304" pitchFamily="18" charset="0"/>
              </a:rPr>
              <a:t>JOHN 16:33 (NASB)</a:t>
            </a:r>
            <a:r>
              <a:rPr lang="en-GB" sz="2800" b="1" kern="0" baseline="30000" dirty="0">
                <a:effectLst/>
                <a:latin typeface="Kristen ITC" panose="03050502040202030202" pitchFamily="66" charset="0"/>
                <a:ea typeface="Times New Roman" panose="02020603050405020304" pitchFamily="18" charset="0"/>
                <a:cs typeface="Times New Roman" panose="02020603050405020304" pitchFamily="18" charset="0"/>
              </a:rPr>
              <a:t> </a:t>
            </a:r>
          </a:p>
          <a:p>
            <a:pPr algn="ctr">
              <a:lnSpc>
                <a:spcPct val="107000"/>
              </a:lnSpc>
              <a:spcBef>
                <a:spcPts val="1200"/>
              </a:spcBef>
            </a:pPr>
            <a:r>
              <a:rPr lang="en-GB" sz="2800" b="1" kern="0" dirty="0">
                <a:effectLst/>
                <a:latin typeface="Kristen ITC" panose="03050502040202030202" pitchFamily="66" charset="0"/>
                <a:ea typeface="Times New Roman" panose="02020603050405020304" pitchFamily="18" charset="0"/>
                <a:cs typeface="Times New Roman" panose="02020603050405020304" pitchFamily="18" charset="0"/>
              </a:rPr>
              <a:t>These things I have spoken to you so that in Me you may have peace. In the world you have tribulation, but take courage; I have overcome the world.”</a:t>
            </a:r>
          </a:p>
        </p:txBody>
      </p:sp>
    </p:spTree>
    <p:extLst>
      <p:ext uri="{BB962C8B-B14F-4D97-AF65-F5344CB8AC3E}">
        <p14:creationId xmlns:p14="http://schemas.microsoft.com/office/powerpoint/2010/main" val="3271850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62B6DB0-3ACB-8F64-A39E-0701553F7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628650"/>
            <a:ext cx="2320925" cy="2808288"/>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9B6E9D-6B62-9384-F322-0678117EAC6C}"/>
              </a:ext>
            </a:extLst>
          </p:cNvPr>
          <p:cNvSpPr txBox="1">
            <a:spLocks noChangeArrowheads="1"/>
          </p:cNvSpPr>
          <p:nvPr/>
        </p:nvSpPr>
        <p:spPr bwMode="auto">
          <a:xfrm>
            <a:off x="468313" y="620713"/>
            <a:ext cx="5832475" cy="5632450"/>
          </a:xfrm>
          <a:prstGeom prst="rect">
            <a:avLst/>
          </a:prstGeom>
          <a:solidFill>
            <a:schemeClr val="accent3">
              <a:lumMod val="40000"/>
              <a:lumOff val="60000"/>
            </a:schemeClr>
          </a:solidFill>
          <a:ln w="38100">
            <a:solidFill>
              <a:srgbClr val="0000FF"/>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en-US" sz="2400" b="1" dirty="0">
                <a:latin typeface="Kristen ITC" panose="03050502040202030202" pitchFamily="66" charset="0"/>
              </a:rPr>
              <a:t>DR. SCOTT PECK 1936-2005</a:t>
            </a:r>
          </a:p>
          <a:p>
            <a:pPr algn="ctr" eaLnBrk="1" hangingPunct="1">
              <a:spcBef>
                <a:spcPct val="0"/>
              </a:spcBef>
              <a:buFontTx/>
              <a:buNone/>
              <a:defRPr/>
            </a:pPr>
            <a:r>
              <a:rPr lang="en-GB" altLang="en-US" sz="2400" b="1" dirty="0">
                <a:latin typeface="Kristen ITC" panose="03050502040202030202" pitchFamily="66" charset="0"/>
              </a:rPr>
              <a:t>The Road Less travelled.</a:t>
            </a:r>
          </a:p>
          <a:p>
            <a:pPr algn="ctr" eaLnBrk="1" hangingPunct="1">
              <a:spcBef>
                <a:spcPct val="0"/>
              </a:spcBef>
              <a:buFontTx/>
              <a:buNone/>
              <a:defRPr/>
            </a:pPr>
            <a:endParaRPr lang="en-US" altLang="en-US" sz="2400" dirty="0">
              <a:latin typeface="Kristen ITC" panose="03050502040202030202" pitchFamily="66" charset="0"/>
            </a:endParaRPr>
          </a:p>
          <a:p>
            <a:pPr algn="ctr" eaLnBrk="1" hangingPunct="1">
              <a:spcBef>
                <a:spcPct val="0"/>
              </a:spcBef>
              <a:buFontTx/>
              <a:buNone/>
              <a:defRPr/>
            </a:pPr>
            <a:endParaRPr lang="en-US" altLang="en-US" sz="2400" dirty="0">
              <a:latin typeface="Kristen ITC" panose="03050502040202030202" pitchFamily="66" charset="0"/>
            </a:endParaRPr>
          </a:p>
          <a:p>
            <a:pPr algn="ctr" eaLnBrk="1" hangingPunct="1">
              <a:spcBef>
                <a:spcPct val="0"/>
              </a:spcBef>
              <a:buFontTx/>
              <a:buNone/>
              <a:defRPr/>
            </a:pPr>
            <a:endParaRPr lang="en-US" altLang="en-US" sz="2400" b="1" dirty="0">
              <a:latin typeface="Kristen ITC" panose="03050502040202030202" pitchFamily="66" charset="0"/>
            </a:endParaRPr>
          </a:p>
          <a:p>
            <a:pPr algn="ctr" eaLnBrk="1" hangingPunct="1">
              <a:spcBef>
                <a:spcPct val="0"/>
              </a:spcBef>
              <a:buFontTx/>
              <a:buNone/>
              <a:defRPr/>
            </a:pPr>
            <a:r>
              <a:rPr lang="en-US" altLang="en-US" sz="2400" b="1" dirty="0">
                <a:latin typeface="Kristen ITC" panose="03050502040202030202" pitchFamily="66" charset="0"/>
              </a:rPr>
              <a:t>"Life is difficult. This is a great truth, one of the greatest truths. </a:t>
            </a:r>
          </a:p>
          <a:p>
            <a:pPr algn="ctr" eaLnBrk="1" hangingPunct="1">
              <a:spcBef>
                <a:spcPct val="0"/>
              </a:spcBef>
              <a:buFontTx/>
              <a:buNone/>
              <a:defRPr/>
            </a:pPr>
            <a:r>
              <a:rPr lang="en-US" altLang="en-US" sz="2400" b="1" dirty="0">
                <a:latin typeface="Kristen ITC" panose="03050502040202030202" pitchFamily="66" charset="0"/>
              </a:rPr>
              <a:t>It is a great truth because once we truly see this truth, we transcend it.</a:t>
            </a:r>
          </a:p>
          <a:p>
            <a:pPr algn="ctr" eaLnBrk="1" hangingPunct="1">
              <a:spcBef>
                <a:spcPct val="0"/>
              </a:spcBef>
              <a:buFontTx/>
              <a:buNone/>
              <a:defRPr/>
            </a:pPr>
            <a:r>
              <a:rPr lang="en-US" altLang="en-US" sz="2400" b="1" dirty="0">
                <a:latin typeface="Kristen ITC" panose="03050502040202030202" pitchFamily="66" charset="0"/>
              </a:rPr>
              <a:t> Once we truly know that life is difficult – once we truly understand and accept it – then life is no longer difficult. Because once it is accepted, the fact that life is difficult no longer matters." </a:t>
            </a:r>
          </a:p>
        </p:txBody>
      </p:sp>
      <p:pic>
        <p:nvPicPr>
          <p:cNvPr id="4100" name="Picture 3">
            <a:extLst>
              <a:ext uri="{FF2B5EF4-FFF2-40B4-BE49-F238E27FC236}">
                <a16:creationId xmlns:a16="http://schemas.microsoft.com/office/drawing/2014/main" id="{3F153377-B8FB-180D-FDDF-4343CD241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4210050"/>
            <a:ext cx="1422400" cy="19812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B137DC-195C-D78A-AC1B-587A75B98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143000"/>
            <a:ext cx="6858000" cy="9144000"/>
          </a:xfrm>
          <a:prstGeom prst="rect">
            <a:avLst/>
          </a:prstGeom>
        </p:spPr>
      </p:pic>
      <p:sp>
        <p:nvSpPr>
          <p:cNvPr id="5" name="TextBox 4">
            <a:extLst>
              <a:ext uri="{FF2B5EF4-FFF2-40B4-BE49-F238E27FC236}">
                <a16:creationId xmlns:a16="http://schemas.microsoft.com/office/drawing/2014/main" id="{35D176FD-2F95-B2F9-D86C-1239E949470F}"/>
              </a:ext>
            </a:extLst>
          </p:cNvPr>
          <p:cNvSpPr txBox="1"/>
          <p:nvPr/>
        </p:nvSpPr>
        <p:spPr>
          <a:xfrm>
            <a:off x="233082" y="2690336"/>
            <a:ext cx="8776447" cy="1815882"/>
          </a:xfrm>
          <a:prstGeom prst="rect">
            <a:avLst/>
          </a:prstGeom>
          <a:solidFill>
            <a:schemeClr val="accent2">
              <a:lumMod val="20000"/>
              <a:lumOff val="80000"/>
            </a:schemeClr>
          </a:solidFill>
          <a:ln w="38100">
            <a:solidFill>
              <a:schemeClr val="accent1"/>
            </a:solidFill>
          </a:ln>
        </p:spPr>
        <p:txBody>
          <a:bodyPr wrap="square">
            <a:spAutoFit/>
          </a:bodyPr>
          <a:lstStyle/>
          <a:p>
            <a:pPr algn="ctr"/>
            <a:r>
              <a:rPr lang="en-GB" sz="2800" b="1" dirty="0">
                <a:effectLst/>
                <a:latin typeface="Kristen ITC" panose="03050502040202030202" pitchFamily="66" charset="0"/>
                <a:ea typeface="Times New Roman" panose="02020603050405020304" pitchFamily="18" charset="0"/>
                <a:cs typeface="Times New Roman" panose="02020603050405020304" pitchFamily="18" charset="0"/>
              </a:rPr>
              <a:t>JOHN 14:27(NLT)</a:t>
            </a:r>
            <a:r>
              <a:rPr lang="en-GB" sz="2800" dirty="0">
                <a:effectLst/>
                <a:latin typeface="Kristen ITC" panose="03050502040202030202" pitchFamily="66" charset="0"/>
                <a:ea typeface="Times New Roman" panose="02020603050405020304" pitchFamily="18" charset="0"/>
                <a:cs typeface="Times New Roman" panose="02020603050405020304" pitchFamily="18" charset="0"/>
              </a:rPr>
              <a:t>              </a:t>
            </a:r>
          </a:p>
          <a:p>
            <a:pPr algn="ctr"/>
            <a:r>
              <a:rPr lang="en-GB" sz="2800" dirty="0">
                <a:effectLst/>
                <a:latin typeface="Kristen ITC" panose="03050502040202030202" pitchFamily="66" charset="0"/>
                <a:ea typeface="Times New Roman" panose="02020603050405020304" pitchFamily="18" charset="0"/>
                <a:cs typeface="Times New Roman" panose="02020603050405020304" pitchFamily="18" charset="0"/>
              </a:rPr>
              <a:t>“I am leaving you with a gift—</a:t>
            </a:r>
            <a:r>
              <a:rPr lang="en-GB" sz="2800" b="1" dirty="0">
                <a:effectLst/>
                <a:latin typeface="Kristen ITC" panose="03050502040202030202" pitchFamily="66" charset="0"/>
                <a:ea typeface="Times New Roman" panose="02020603050405020304" pitchFamily="18" charset="0"/>
                <a:cs typeface="Times New Roman" panose="02020603050405020304" pitchFamily="18" charset="0"/>
              </a:rPr>
              <a:t>peace</a:t>
            </a:r>
            <a:r>
              <a:rPr lang="en-GB" sz="2800" dirty="0">
                <a:effectLst/>
                <a:latin typeface="Kristen ITC" panose="03050502040202030202" pitchFamily="66" charset="0"/>
                <a:ea typeface="Times New Roman" panose="02020603050405020304" pitchFamily="18" charset="0"/>
                <a:cs typeface="Times New Roman" panose="02020603050405020304" pitchFamily="18" charset="0"/>
              </a:rPr>
              <a:t> of mind and heart. And the </a:t>
            </a:r>
            <a:r>
              <a:rPr lang="en-GB" sz="2800" b="1" dirty="0">
                <a:effectLst/>
                <a:latin typeface="Kristen ITC" panose="03050502040202030202" pitchFamily="66" charset="0"/>
                <a:ea typeface="Times New Roman" panose="02020603050405020304" pitchFamily="18" charset="0"/>
                <a:cs typeface="Times New Roman" panose="02020603050405020304" pitchFamily="18" charset="0"/>
              </a:rPr>
              <a:t>peace</a:t>
            </a:r>
            <a:r>
              <a:rPr lang="en-GB" sz="2800" dirty="0">
                <a:effectLst/>
                <a:latin typeface="Kristen ITC" panose="03050502040202030202" pitchFamily="66" charset="0"/>
                <a:ea typeface="Times New Roman" panose="02020603050405020304" pitchFamily="18" charset="0"/>
                <a:cs typeface="Times New Roman" panose="02020603050405020304" pitchFamily="18" charset="0"/>
              </a:rPr>
              <a:t> I give is a gift the world cannot give. So don’t be troubled or afraid. </a:t>
            </a:r>
            <a:endParaRPr lang="en-GB" sz="2800" dirty="0">
              <a:latin typeface="Kristen ITC" panose="03050502040202030202" pitchFamily="66" charset="0"/>
            </a:endParaRPr>
          </a:p>
        </p:txBody>
      </p:sp>
    </p:spTree>
    <p:extLst>
      <p:ext uri="{BB962C8B-B14F-4D97-AF65-F5344CB8AC3E}">
        <p14:creationId xmlns:p14="http://schemas.microsoft.com/office/powerpoint/2010/main" val="858367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2E8712-DEE0-A7D9-ED5F-EAA69E269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847" y="421341"/>
            <a:ext cx="3818965" cy="1604683"/>
          </a:xfrm>
          <a:prstGeom prst="rect">
            <a:avLst/>
          </a:prstGeom>
          <a:ln w="38100">
            <a:solidFill>
              <a:srgbClr val="3414F4"/>
            </a:solidFill>
          </a:ln>
        </p:spPr>
      </p:pic>
      <p:sp>
        <p:nvSpPr>
          <p:cNvPr id="4" name="TextBox 3">
            <a:extLst>
              <a:ext uri="{FF2B5EF4-FFF2-40B4-BE49-F238E27FC236}">
                <a16:creationId xmlns:a16="http://schemas.microsoft.com/office/drawing/2014/main" id="{55A642AF-82C1-8FD5-09AB-F86282C76004}"/>
              </a:ext>
            </a:extLst>
          </p:cNvPr>
          <p:cNvSpPr txBox="1"/>
          <p:nvPr/>
        </p:nvSpPr>
        <p:spPr>
          <a:xfrm>
            <a:off x="4760259" y="1030941"/>
            <a:ext cx="1983235" cy="707886"/>
          </a:xfrm>
          <a:prstGeom prst="rect">
            <a:avLst/>
          </a:prstGeom>
          <a:solidFill>
            <a:schemeClr val="accent1">
              <a:lumMod val="20000"/>
              <a:lumOff val="80000"/>
            </a:schemeClr>
          </a:solidFill>
          <a:ln w="38100">
            <a:solidFill>
              <a:srgbClr val="3414F4"/>
            </a:solidFill>
          </a:ln>
        </p:spPr>
        <p:txBody>
          <a:bodyPr wrap="none" rtlCol="0">
            <a:spAutoFit/>
          </a:bodyPr>
          <a:lstStyle/>
          <a:p>
            <a:r>
              <a:rPr lang="en-GB" sz="4000" b="1" dirty="0">
                <a:latin typeface="Kristen ITC" panose="03050502040202030202" pitchFamily="66" charset="0"/>
              </a:rPr>
              <a:t>Shalom</a:t>
            </a:r>
          </a:p>
        </p:txBody>
      </p:sp>
      <p:sp>
        <p:nvSpPr>
          <p:cNvPr id="5" name="TextBox 4">
            <a:extLst>
              <a:ext uri="{FF2B5EF4-FFF2-40B4-BE49-F238E27FC236}">
                <a16:creationId xmlns:a16="http://schemas.microsoft.com/office/drawing/2014/main" id="{09A99C78-F9C5-44C2-384D-2177D96D15A5}"/>
              </a:ext>
            </a:extLst>
          </p:cNvPr>
          <p:cNvSpPr txBox="1"/>
          <p:nvPr/>
        </p:nvSpPr>
        <p:spPr>
          <a:xfrm>
            <a:off x="301753" y="2868706"/>
            <a:ext cx="8567927" cy="1938992"/>
          </a:xfrm>
          <a:prstGeom prst="rect">
            <a:avLst/>
          </a:prstGeom>
          <a:solidFill>
            <a:schemeClr val="accent1">
              <a:lumMod val="20000"/>
              <a:lumOff val="80000"/>
            </a:schemeClr>
          </a:solidFill>
          <a:ln w="38100">
            <a:solidFill>
              <a:srgbClr val="3414F4"/>
            </a:solidFill>
          </a:ln>
        </p:spPr>
        <p:txBody>
          <a:bodyPr wrap="square" rtlCol="0">
            <a:spAutoFit/>
          </a:bodyPr>
          <a:lstStyle/>
          <a:p>
            <a:pPr algn="ctr"/>
            <a:r>
              <a:rPr lang="en-GB" sz="2400" b="1" dirty="0">
                <a:latin typeface="Kristen ITC" panose="03050502040202030202" pitchFamily="66" charset="0"/>
              </a:rPr>
              <a:t>Biblical scholars say that the concept of peace rooted in ‘Shalom’ meant salvation, wholeness, integrity, soundness, connectedness (to others and creation)</a:t>
            </a:r>
          </a:p>
          <a:p>
            <a:pPr algn="ctr"/>
            <a:r>
              <a:rPr lang="en-GB" sz="2400" b="1" dirty="0">
                <a:latin typeface="Kristen ITC" panose="03050502040202030202" pitchFamily="66" charset="0"/>
              </a:rPr>
              <a:t> righteousness, justice and well being (physical, spiritual and psychological)</a:t>
            </a:r>
          </a:p>
        </p:txBody>
      </p:sp>
    </p:spTree>
    <p:extLst>
      <p:ext uri="{BB962C8B-B14F-4D97-AF65-F5344CB8AC3E}">
        <p14:creationId xmlns:p14="http://schemas.microsoft.com/office/powerpoint/2010/main" val="699913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EFB42C-1E1D-BC65-50A6-641157F20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CAC54D8C-7CD2-1262-EF7A-24606E0893FB}"/>
              </a:ext>
            </a:extLst>
          </p:cNvPr>
          <p:cNvSpPr txBox="1"/>
          <p:nvPr/>
        </p:nvSpPr>
        <p:spPr>
          <a:xfrm>
            <a:off x="134471" y="3603812"/>
            <a:ext cx="8839200" cy="2557367"/>
          </a:xfrm>
          <a:prstGeom prst="rect">
            <a:avLst/>
          </a:prstGeom>
          <a:solidFill>
            <a:schemeClr val="accent6">
              <a:lumMod val="20000"/>
              <a:lumOff val="80000"/>
            </a:schemeClr>
          </a:solidFill>
          <a:ln w="57150">
            <a:solidFill>
              <a:schemeClr val="tx1"/>
            </a:solidFill>
          </a:ln>
        </p:spPr>
        <p:txBody>
          <a:bodyPr wrap="square">
            <a:spAutoFit/>
          </a:bodyPr>
          <a:lstStyle/>
          <a:p>
            <a:pPr algn="ctr">
              <a:lnSpc>
                <a:spcPct val="107000"/>
              </a:lnSpc>
              <a:spcAft>
                <a:spcPts val="800"/>
              </a:spcAft>
            </a:pPr>
            <a:r>
              <a:rPr lang="en-GB" sz="2400" b="1" dirty="0">
                <a:effectLst/>
                <a:latin typeface="Kristen ITC" panose="03050502040202030202" pitchFamily="66" charset="0"/>
                <a:ea typeface="Times New Roman" panose="02020603050405020304" pitchFamily="18" charset="0"/>
                <a:cs typeface="Times New Roman" panose="02020603050405020304" pitchFamily="18" charset="0"/>
              </a:rPr>
              <a:t>JOHN 20:19-21(NKJV)</a:t>
            </a:r>
            <a:endParaRPr lang="en-GB" sz="2400" b="1" dirty="0">
              <a:effectLst/>
              <a:latin typeface="Kristen ITC" panose="03050502040202030202"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en-GB" sz="2400" dirty="0">
                <a:effectLst/>
                <a:latin typeface="Kristen ITC" panose="03050502040202030202" pitchFamily="66" charset="0"/>
                <a:ea typeface="Times New Roman" panose="02020603050405020304" pitchFamily="18" charset="0"/>
                <a:cs typeface="Times New Roman" panose="02020603050405020304" pitchFamily="18" charset="0"/>
              </a:rPr>
              <a:t>That Sunday evening the disciples were meeting behind locked doors because they were afraid of the Jewish leaders. Suddenly, Jesus was standing there among them! “Peace be with you,” he said.</a:t>
            </a:r>
            <a:r>
              <a:rPr lang="en-GB" sz="2400" dirty="0">
                <a:latin typeface="Kristen ITC" panose="03050502040202030202" pitchFamily="66" charset="0"/>
                <a:ea typeface="Times New Roman" panose="02020603050405020304" pitchFamily="18" charset="0"/>
                <a:cs typeface="Times New Roman" panose="02020603050405020304" pitchFamily="18" charset="0"/>
              </a:rPr>
              <a:t> </a:t>
            </a:r>
            <a:r>
              <a:rPr lang="en-GB" sz="2400" dirty="0">
                <a:effectLst/>
                <a:latin typeface="Kristen ITC" panose="03050502040202030202" pitchFamily="66" charset="0"/>
                <a:ea typeface="Times New Roman" panose="02020603050405020304" pitchFamily="18" charset="0"/>
                <a:cs typeface="Times New Roman" panose="02020603050405020304" pitchFamily="18" charset="0"/>
              </a:rPr>
              <a:t>Again, he said, “Peace be with you. As the Father has sent me, so I am sending you.”</a:t>
            </a:r>
            <a:endParaRPr lang="en-GB" sz="2400" dirty="0">
              <a:latin typeface="Kristen ITC" panose="03050502040202030202" pitchFamily="66" charset="0"/>
            </a:endParaRPr>
          </a:p>
        </p:txBody>
      </p:sp>
    </p:spTree>
    <p:extLst>
      <p:ext uri="{BB962C8B-B14F-4D97-AF65-F5344CB8AC3E}">
        <p14:creationId xmlns:p14="http://schemas.microsoft.com/office/powerpoint/2010/main" val="2134032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B00D82-17E2-EBAB-9BDE-7659BDFE0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143000"/>
            <a:ext cx="6858000" cy="9144000"/>
          </a:xfrm>
          <a:prstGeom prst="rect">
            <a:avLst/>
          </a:prstGeom>
        </p:spPr>
      </p:pic>
      <p:sp>
        <p:nvSpPr>
          <p:cNvPr id="5" name="TextBox 4">
            <a:extLst>
              <a:ext uri="{FF2B5EF4-FFF2-40B4-BE49-F238E27FC236}">
                <a16:creationId xmlns:a16="http://schemas.microsoft.com/office/drawing/2014/main" id="{2CAC6837-8B35-7A28-61D0-20C2D54FB1DA}"/>
              </a:ext>
            </a:extLst>
          </p:cNvPr>
          <p:cNvSpPr txBox="1"/>
          <p:nvPr/>
        </p:nvSpPr>
        <p:spPr>
          <a:xfrm>
            <a:off x="459440" y="1230673"/>
            <a:ext cx="8325972" cy="2951064"/>
          </a:xfrm>
          <a:prstGeom prst="rect">
            <a:avLst/>
          </a:prstGeom>
          <a:solidFill>
            <a:schemeClr val="accent4">
              <a:lumMod val="20000"/>
              <a:lumOff val="80000"/>
            </a:schemeClr>
          </a:solidFill>
          <a:ln w="38100">
            <a:solidFill>
              <a:srgbClr val="FF0000"/>
            </a:solidFill>
          </a:ln>
        </p:spPr>
        <p:txBody>
          <a:bodyPr wrap="square">
            <a:spAutoFit/>
          </a:bodyPr>
          <a:lstStyle/>
          <a:p>
            <a:pPr algn="ctr">
              <a:lnSpc>
                <a:spcPct val="107000"/>
              </a:lnSpc>
              <a:spcAft>
                <a:spcPts val="800"/>
              </a:spcAft>
            </a:pPr>
            <a:r>
              <a:rPr lang="en-GB" sz="2800" b="1" u="none" strike="noStrike" dirty="0">
                <a:effectLst/>
                <a:latin typeface="Kristen ITC" panose="03050502040202030202" pitchFamily="66" charset="0"/>
                <a:ea typeface="Times New Roman" panose="02020603050405020304" pitchFamily="18" charset="0"/>
                <a:cs typeface="Times New Roman" panose="02020603050405020304" pitchFamily="18" charset="0"/>
              </a:rPr>
              <a:t>JOHN 20:26 (NKJV)</a:t>
            </a:r>
            <a:endParaRPr lang="en-GB" sz="2800" dirty="0">
              <a:effectLst/>
              <a:latin typeface="Kristen ITC" panose="03050502040202030202"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en-GB" sz="2800" dirty="0">
                <a:effectLst/>
                <a:latin typeface="Kristen ITC" panose="03050502040202030202" pitchFamily="66" charset="0"/>
                <a:ea typeface="Times New Roman" panose="02020603050405020304" pitchFamily="18" charset="0"/>
                <a:cs typeface="Times New Roman" panose="02020603050405020304" pitchFamily="18" charset="0"/>
              </a:rPr>
              <a:t>Eight days later the disciples were together again, and this time Thomas was with them. The doors were locked; but suddenly, as before, Jesus was standing among them. “</a:t>
            </a:r>
            <a:r>
              <a:rPr lang="en-GB" sz="2800" b="1" dirty="0">
                <a:effectLst/>
                <a:latin typeface="Kristen ITC" panose="03050502040202030202" pitchFamily="66" charset="0"/>
                <a:ea typeface="Times New Roman" panose="02020603050405020304" pitchFamily="18" charset="0"/>
                <a:cs typeface="Times New Roman" panose="02020603050405020304" pitchFamily="18" charset="0"/>
              </a:rPr>
              <a:t>Peace</a:t>
            </a:r>
            <a:r>
              <a:rPr lang="en-GB" sz="2800" dirty="0">
                <a:effectLst/>
                <a:latin typeface="Kristen ITC" panose="03050502040202030202" pitchFamily="66" charset="0"/>
                <a:ea typeface="Times New Roman" panose="02020603050405020304" pitchFamily="18" charset="0"/>
                <a:cs typeface="Times New Roman" panose="02020603050405020304" pitchFamily="18" charset="0"/>
              </a:rPr>
              <a:t> be with you,” he said.</a:t>
            </a:r>
            <a:endParaRPr lang="en-GB" sz="2800" dirty="0">
              <a:effectLst/>
              <a:latin typeface="Kristen ITC" panose="03050502040202030202"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6049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a:solidFill>
            <a:schemeClr val="accent6">
              <a:lumMod val="20000"/>
              <a:lumOff val="80000"/>
            </a:schemeClr>
          </a:solidFill>
        </p:spPr>
      </p:pic>
      <p:sp>
        <p:nvSpPr>
          <p:cNvPr id="2" name="TextBox 1"/>
          <p:cNvSpPr txBox="1"/>
          <p:nvPr/>
        </p:nvSpPr>
        <p:spPr>
          <a:xfrm>
            <a:off x="5539667" y="775063"/>
            <a:ext cx="3373514" cy="1384995"/>
          </a:xfrm>
          <a:prstGeom prst="rect">
            <a:avLst/>
          </a:prstGeom>
          <a:solidFill>
            <a:schemeClr val="accent6">
              <a:lumMod val="20000"/>
              <a:lumOff val="80000"/>
            </a:schemeClr>
          </a:solidFill>
          <a:ln w="38100">
            <a:solidFill>
              <a:srgbClr val="7030A0"/>
            </a:solidFill>
          </a:ln>
        </p:spPr>
        <p:txBody>
          <a:bodyPr wrap="square" rtlCol="0">
            <a:spAutoFit/>
          </a:bodyPr>
          <a:lstStyle/>
          <a:p>
            <a:pPr algn="ctr"/>
            <a:r>
              <a:rPr lang="en-GB" sz="2800" b="1" dirty="0">
                <a:latin typeface="Kristen ITC" panose="03050502040202030202" pitchFamily="66" charset="0"/>
              </a:rPr>
              <a:t>When storms arise we need Jesus in our boat!</a:t>
            </a:r>
          </a:p>
        </p:txBody>
      </p:sp>
    </p:spTree>
    <p:extLst>
      <p:ext uri="{BB962C8B-B14F-4D97-AF65-F5344CB8AC3E}">
        <p14:creationId xmlns:p14="http://schemas.microsoft.com/office/powerpoint/2010/main" val="599328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63" y="2584102"/>
            <a:ext cx="2566770" cy="1569660"/>
          </a:xfrm>
          <a:prstGeom prst="rect">
            <a:avLst/>
          </a:prstGeom>
          <a:solidFill>
            <a:schemeClr val="accent5">
              <a:lumMod val="20000"/>
              <a:lumOff val="80000"/>
            </a:schemeClr>
          </a:solidFill>
          <a:ln w="38100">
            <a:solidFill>
              <a:srgbClr val="3333FF"/>
            </a:solidFill>
          </a:ln>
        </p:spPr>
        <p:txBody>
          <a:bodyPr wrap="square" rtlCol="0">
            <a:spAutoFit/>
          </a:bodyPr>
          <a:lstStyle/>
          <a:p>
            <a:pPr algn="ctr"/>
            <a:r>
              <a:rPr lang="en-GB" sz="3200" dirty="0">
                <a:latin typeface="Kristen ITC" panose="03050502040202030202" pitchFamily="66" charset="0"/>
              </a:rPr>
              <a:t>Who has been on a boat trip?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416" y="411315"/>
            <a:ext cx="2742328" cy="1847850"/>
          </a:xfrm>
          <a:prstGeom prst="rect">
            <a:avLst/>
          </a:prstGeom>
          <a:ln w="38100">
            <a:solidFill>
              <a:srgbClr val="3333FF"/>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060" y="411546"/>
            <a:ext cx="2705100" cy="1766887"/>
          </a:xfrm>
          <a:prstGeom prst="rect">
            <a:avLst/>
          </a:prstGeom>
          <a:ln w="38100">
            <a:solidFill>
              <a:srgbClr val="3333FF"/>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5060" y="4637314"/>
            <a:ext cx="2705100" cy="1714500"/>
          </a:xfrm>
          <a:prstGeom prst="rect">
            <a:avLst/>
          </a:prstGeom>
          <a:ln w="38100">
            <a:solidFill>
              <a:srgbClr val="3333FF"/>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039" y="4618264"/>
            <a:ext cx="2638425" cy="1733550"/>
          </a:xfrm>
          <a:prstGeom prst="rect">
            <a:avLst/>
          </a:prstGeom>
          <a:ln w="38100">
            <a:solidFill>
              <a:srgbClr val="3333FF"/>
            </a:solidFill>
          </a:ln>
        </p:spPr>
      </p:pic>
      <p:sp>
        <p:nvSpPr>
          <p:cNvPr id="11" name="AutoShape 2" descr="Image result for rowing boat"/>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6"/>
          <a:stretch>
            <a:fillRect/>
          </a:stretch>
        </p:blipFill>
        <p:spPr>
          <a:xfrm>
            <a:off x="276416" y="2429934"/>
            <a:ext cx="2742328" cy="1742857"/>
          </a:xfrm>
          <a:prstGeom prst="rect">
            <a:avLst/>
          </a:prstGeom>
          <a:ln w="38100">
            <a:solidFill>
              <a:srgbClr val="3333FF"/>
            </a:solidFill>
          </a:ln>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5061" y="2429716"/>
            <a:ext cx="2705100" cy="1743075"/>
          </a:xfrm>
          <a:prstGeom prst="rect">
            <a:avLst/>
          </a:prstGeom>
          <a:ln w="38100">
            <a:solidFill>
              <a:srgbClr val="3333FF"/>
            </a:solidFill>
          </a:ln>
        </p:spPr>
      </p:pic>
      <p:sp>
        <p:nvSpPr>
          <p:cNvPr id="15" name="AutoShape 4" descr="Image result for pedalo"/>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p:cNvPicPr>
            <a:picLocks noChangeAspect="1"/>
          </p:cNvPicPr>
          <p:nvPr/>
        </p:nvPicPr>
        <p:blipFill>
          <a:blip r:embed="rId8"/>
          <a:stretch>
            <a:fillRect/>
          </a:stretch>
        </p:blipFill>
        <p:spPr>
          <a:xfrm>
            <a:off x="3338666" y="411546"/>
            <a:ext cx="2466667" cy="1847619"/>
          </a:xfrm>
          <a:prstGeom prst="rect">
            <a:avLst/>
          </a:prstGeom>
          <a:ln w="38100">
            <a:solidFill>
              <a:srgbClr val="3333FF"/>
            </a:solidFill>
          </a:ln>
        </p:spPr>
      </p:pic>
      <p:sp>
        <p:nvSpPr>
          <p:cNvPr id="17" name="AutoShape 6" descr="Image result for pedalo"/>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17"/>
          <p:cNvPicPr>
            <a:picLocks noChangeAspect="1"/>
          </p:cNvPicPr>
          <p:nvPr/>
        </p:nvPicPr>
        <p:blipFill>
          <a:blip r:embed="rId9"/>
          <a:stretch>
            <a:fillRect/>
          </a:stretch>
        </p:blipFill>
        <p:spPr>
          <a:xfrm>
            <a:off x="3018743" y="4772619"/>
            <a:ext cx="3013507" cy="1257143"/>
          </a:xfrm>
          <a:prstGeom prst="rect">
            <a:avLst/>
          </a:prstGeom>
          <a:ln w="38100">
            <a:solidFill>
              <a:srgbClr val="3333FF"/>
            </a:solidFill>
          </a:ln>
        </p:spPr>
      </p:pic>
    </p:spTree>
    <p:extLst>
      <p:ext uri="{BB962C8B-B14F-4D97-AF65-F5344CB8AC3E}">
        <p14:creationId xmlns:p14="http://schemas.microsoft.com/office/powerpoint/2010/main" val="2137501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EDCBB8-633C-C613-9F04-5482E4931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143000"/>
            <a:ext cx="6858000" cy="9144000"/>
          </a:xfrm>
          <a:prstGeom prst="rect">
            <a:avLst/>
          </a:prstGeom>
          <a:ln w="57150">
            <a:noFill/>
          </a:ln>
        </p:spPr>
      </p:pic>
      <p:sp>
        <p:nvSpPr>
          <p:cNvPr id="5" name="TextBox 4">
            <a:extLst>
              <a:ext uri="{FF2B5EF4-FFF2-40B4-BE49-F238E27FC236}">
                <a16:creationId xmlns:a16="http://schemas.microsoft.com/office/drawing/2014/main" id="{6AF85315-2C3D-C2FF-3D1A-D2A02E19C242}"/>
              </a:ext>
            </a:extLst>
          </p:cNvPr>
          <p:cNvSpPr txBox="1"/>
          <p:nvPr/>
        </p:nvSpPr>
        <p:spPr>
          <a:xfrm>
            <a:off x="2545975" y="376518"/>
            <a:ext cx="6382872" cy="1569660"/>
          </a:xfrm>
          <a:prstGeom prst="rect">
            <a:avLst/>
          </a:prstGeom>
          <a:solidFill>
            <a:schemeClr val="accent4">
              <a:lumMod val="20000"/>
              <a:lumOff val="80000"/>
            </a:schemeClr>
          </a:solidFill>
          <a:ln w="57150">
            <a:solidFill>
              <a:schemeClr val="accent1"/>
            </a:solidFill>
          </a:ln>
        </p:spPr>
        <p:txBody>
          <a:bodyPr wrap="square">
            <a:spAutoFit/>
          </a:bodyPr>
          <a:lstStyle/>
          <a:p>
            <a:r>
              <a:rPr lang="en-GB" sz="2400" dirty="0">
                <a:effectLst/>
                <a:latin typeface="Kristen ITC" panose="03050502040202030202" pitchFamily="66" charset="0"/>
                <a:ea typeface="Calibri" panose="020F0502020204030204" pitchFamily="34" charset="0"/>
                <a:cs typeface="Times New Roman" panose="02020603050405020304" pitchFamily="18" charset="0"/>
              </a:rPr>
              <a:t>Horatio Spafford 20.10.1828- 16.10 1888 </a:t>
            </a:r>
          </a:p>
          <a:p>
            <a:r>
              <a:rPr lang="en-GB" sz="2400" dirty="0">
                <a:latin typeface="Kristen ITC" panose="03050502040202030202" pitchFamily="66" charset="0"/>
                <a:ea typeface="Calibri" panose="020F0502020204030204" pitchFamily="34" charset="0"/>
                <a:cs typeface="Times New Roman" panose="02020603050405020304" pitchFamily="18" charset="0"/>
              </a:rPr>
              <a:t>H</a:t>
            </a:r>
            <a:r>
              <a:rPr lang="en-GB" sz="2400" dirty="0">
                <a:effectLst/>
                <a:latin typeface="Kristen ITC" panose="03050502040202030202" pitchFamily="66" charset="0"/>
                <a:ea typeface="Calibri" panose="020F0502020204030204" pitchFamily="34" charset="0"/>
                <a:cs typeface="Times New Roman" panose="02020603050405020304" pitchFamily="18" charset="0"/>
              </a:rPr>
              <a:t>e was a successful American Lawyer and elder in the Presbyterian church, married to Ann.</a:t>
            </a:r>
            <a:endParaRPr lang="en-GB" sz="2400" dirty="0">
              <a:latin typeface="Kristen ITC" panose="03050502040202030202" pitchFamily="66" charset="0"/>
            </a:endParaRPr>
          </a:p>
        </p:txBody>
      </p:sp>
      <p:pic>
        <p:nvPicPr>
          <p:cNvPr id="6" name="Picture 5">
            <a:extLst>
              <a:ext uri="{FF2B5EF4-FFF2-40B4-BE49-F238E27FC236}">
                <a16:creationId xmlns:a16="http://schemas.microsoft.com/office/drawing/2014/main" id="{30981801-223F-EAC4-3585-B0958F345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152" y="289579"/>
            <a:ext cx="2115669" cy="3054256"/>
          </a:xfrm>
          <a:prstGeom prst="rect">
            <a:avLst/>
          </a:prstGeom>
          <a:ln w="57150">
            <a:solidFill>
              <a:schemeClr val="accent1"/>
            </a:solidFill>
          </a:ln>
        </p:spPr>
      </p:pic>
      <p:pic>
        <p:nvPicPr>
          <p:cNvPr id="7" name="Picture 6">
            <a:extLst>
              <a:ext uri="{FF2B5EF4-FFF2-40B4-BE49-F238E27FC236}">
                <a16:creationId xmlns:a16="http://schemas.microsoft.com/office/drawing/2014/main" id="{7E58AD22-FE1F-5715-87C3-78990C7AA4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0729" y="2689413"/>
            <a:ext cx="4849907" cy="3500158"/>
          </a:xfrm>
          <a:prstGeom prst="rect">
            <a:avLst/>
          </a:prstGeom>
          <a:ln w="57150">
            <a:solidFill>
              <a:schemeClr val="accent1"/>
            </a:solidFill>
          </a:ln>
        </p:spPr>
      </p:pic>
    </p:spTree>
    <p:extLst>
      <p:ext uri="{BB962C8B-B14F-4D97-AF65-F5344CB8AC3E}">
        <p14:creationId xmlns:p14="http://schemas.microsoft.com/office/powerpoint/2010/main" val="510034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162B5B-A1D6-CB6F-1561-0DEA837E748F}"/>
              </a:ext>
            </a:extLst>
          </p:cNvPr>
          <p:cNvSpPr txBox="1"/>
          <p:nvPr/>
        </p:nvSpPr>
        <p:spPr>
          <a:xfrm>
            <a:off x="197224" y="268941"/>
            <a:ext cx="8740588" cy="6608348"/>
          </a:xfrm>
          <a:prstGeom prst="rect">
            <a:avLst/>
          </a:prstGeom>
          <a:noFill/>
        </p:spPr>
        <p:txBody>
          <a:bodyPr wrap="square">
            <a:spAutoFit/>
          </a:bodyPr>
          <a:lstStyle/>
          <a:p>
            <a:pPr algn="ctr">
              <a:lnSpc>
                <a:spcPct val="107000"/>
              </a:lnSpc>
              <a:spcBef>
                <a:spcPts val="150"/>
              </a:spcBef>
              <a:spcAft>
                <a:spcPts val="800"/>
              </a:spcAft>
            </a:pPr>
            <a:r>
              <a:rPr lang="en-GB" sz="2400" dirty="0">
                <a:effectLst/>
                <a:latin typeface="Kristen ITC" panose="03050502040202030202" pitchFamily="66" charset="0"/>
                <a:ea typeface="Times New Roman" panose="02020603050405020304" pitchFamily="18" charset="0"/>
                <a:cs typeface="Times New Roman" panose="02020603050405020304" pitchFamily="18" charset="0"/>
              </a:rPr>
              <a:t>1</a:t>
            </a:r>
            <a:r>
              <a:rPr lang="en-GB" sz="2400" dirty="0">
                <a:latin typeface="Kristen ITC" panose="03050502040202030202" pitchFamily="66" charset="0"/>
                <a:ea typeface="Times New Roman" panose="02020603050405020304" pitchFamily="18" charset="0"/>
                <a:cs typeface="Times New Roman" panose="02020603050405020304" pitchFamily="18" charset="0"/>
              </a:rPr>
              <a:t> .</a:t>
            </a:r>
            <a:r>
              <a:rPr lang="en-GB" sz="2400" dirty="0">
                <a:effectLst/>
                <a:latin typeface="Kristen ITC" panose="03050502040202030202" pitchFamily="66" charset="0"/>
                <a:ea typeface="Times New Roman" panose="02020603050405020304" pitchFamily="18" charset="0"/>
                <a:cs typeface="Times New Roman" panose="02020603050405020304" pitchFamily="18" charset="0"/>
              </a:rPr>
              <a:t>When peace like a river </a:t>
            </a:r>
            <a:r>
              <a:rPr lang="en-GB" sz="2400" dirty="0" err="1">
                <a:effectLst/>
                <a:latin typeface="Kristen ITC" panose="03050502040202030202" pitchFamily="66" charset="0"/>
                <a:ea typeface="Times New Roman" panose="02020603050405020304" pitchFamily="18" charset="0"/>
                <a:cs typeface="Times New Roman" panose="02020603050405020304" pitchFamily="18" charset="0"/>
              </a:rPr>
              <a:t>attendeth</a:t>
            </a:r>
            <a:r>
              <a:rPr lang="en-GB" sz="2400" dirty="0">
                <a:effectLst/>
                <a:latin typeface="Kristen ITC" panose="03050502040202030202" pitchFamily="66" charset="0"/>
                <a:ea typeface="Times New Roman" panose="02020603050405020304" pitchFamily="18" charset="0"/>
                <a:cs typeface="Times New Roman" panose="02020603050405020304" pitchFamily="18" charset="0"/>
              </a:rPr>
              <a:t> my way,</a:t>
            </a:r>
            <a:endParaRPr lang="en-GB" sz="2400" dirty="0">
              <a:effectLst/>
              <a:latin typeface="Kristen ITC" panose="03050502040202030202" pitchFamily="66" charset="0"/>
              <a:ea typeface="Calibri" panose="020F0502020204030204" pitchFamily="34" charset="0"/>
              <a:cs typeface="Times New Roman" panose="02020603050405020304" pitchFamily="18" charset="0"/>
            </a:endParaRPr>
          </a:p>
          <a:p>
            <a:pPr marL="142875" marR="142875" algn="ctr">
              <a:lnSpc>
                <a:spcPct val="107000"/>
              </a:lnSpc>
              <a:spcBef>
                <a:spcPts val="150"/>
              </a:spcBef>
              <a:spcAft>
                <a:spcPts val="800"/>
              </a:spcAft>
            </a:pPr>
            <a:r>
              <a:rPr lang="en-GB" sz="2400" dirty="0">
                <a:effectLst/>
                <a:latin typeface="Kristen ITC" panose="03050502040202030202" pitchFamily="66" charset="0"/>
                <a:ea typeface="Times New Roman" panose="02020603050405020304" pitchFamily="18" charset="0"/>
                <a:cs typeface="Times New Roman" panose="02020603050405020304" pitchFamily="18" charset="0"/>
              </a:rPr>
              <a:t>When sorrows like sea billows roll;</a:t>
            </a:r>
            <a:endParaRPr lang="en-GB" sz="2400" dirty="0">
              <a:effectLst/>
              <a:latin typeface="Kristen ITC" panose="03050502040202030202" pitchFamily="66" charset="0"/>
              <a:ea typeface="Calibri" panose="020F0502020204030204" pitchFamily="34" charset="0"/>
              <a:cs typeface="Times New Roman" panose="02020603050405020304" pitchFamily="18" charset="0"/>
            </a:endParaRPr>
          </a:p>
          <a:p>
            <a:pPr algn="ctr">
              <a:lnSpc>
                <a:spcPct val="107000"/>
              </a:lnSpc>
              <a:spcBef>
                <a:spcPts val="150"/>
              </a:spcBef>
              <a:spcAft>
                <a:spcPts val="800"/>
              </a:spcAft>
            </a:pPr>
            <a:r>
              <a:rPr lang="en-GB" sz="2400" dirty="0">
                <a:effectLst/>
                <a:latin typeface="Kristen ITC" panose="03050502040202030202" pitchFamily="66" charset="0"/>
                <a:ea typeface="Times New Roman" panose="02020603050405020304" pitchFamily="18" charset="0"/>
                <a:cs typeface="Times New Roman" panose="02020603050405020304" pitchFamily="18" charset="0"/>
              </a:rPr>
              <a:t>Whatever my lot Thou hast taught me to say,</a:t>
            </a:r>
            <a:endParaRPr lang="en-GB" sz="2400" dirty="0">
              <a:effectLst/>
              <a:latin typeface="Kristen ITC" panose="03050502040202030202" pitchFamily="66" charset="0"/>
              <a:ea typeface="Calibri" panose="020F0502020204030204" pitchFamily="34" charset="0"/>
              <a:cs typeface="Times New Roman" panose="02020603050405020304" pitchFamily="18" charset="0"/>
            </a:endParaRPr>
          </a:p>
          <a:p>
            <a:pPr marL="142875" marR="142875" algn="ctr">
              <a:lnSpc>
                <a:spcPct val="107000"/>
              </a:lnSpc>
              <a:spcBef>
                <a:spcPts val="150"/>
              </a:spcBef>
              <a:spcAft>
                <a:spcPts val="800"/>
              </a:spcAft>
            </a:pPr>
            <a:r>
              <a:rPr lang="en-GB" sz="2400" dirty="0">
                <a:effectLst/>
                <a:latin typeface="Kristen ITC" panose="03050502040202030202" pitchFamily="66" charset="0"/>
                <a:ea typeface="Times New Roman" panose="02020603050405020304" pitchFamily="18" charset="0"/>
                <a:cs typeface="Times New Roman" panose="02020603050405020304" pitchFamily="18" charset="0"/>
              </a:rPr>
              <a:t>“It is well, it is well with my soul!”</a:t>
            </a:r>
            <a:endParaRPr lang="en-GB" sz="2400" dirty="0">
              <a:effectLst/>
              <a:latin typeface="Kristen ITC" panose="03050502040202030202" pitchFamily="66" charset="0"/>
              <a:ea typeface="Calibri" panose="020F0502020204030204" pitchFamily="34" charset="0"/>
              <a:cs typeface="Times New Roman" panose="02020603050405020304" pitchFamily="18" charset="0"/>
            </a:endParaRPr>
          </a:p>
          <a:p>
            <a:pPr algn="ctr">
              <a:lnSpc>
                <a:spcPct val="107000"/>
              </a:lnSpc>
              <a:spcBef>
                <a:spcPts val="1500"/>
              </a:spcBef>
              <a:spcAft>
                <a:spcPts val="800"/>
              </a:spcAft>
            </a:pPr>
            <a:r>
              <a:rPr lang="en-GB" sz="2400" i="1" dirty="0">
                <a:effectLst/>
                <a:latin typeface="Kristen ITC" panose="03050502040202030202" pitchFamily="66" charset="0"/>
                <a:ea typeface="Times New Roman" panose="02020603050405020304" pitchFamily="18" charset="0"/>
                <a:cs typeface="Times New Roman" panose="02020603050405020304" pitchFamily="18" charset="0"/>
              </a:rPr>
              <a:t>It is well with my soul!</a:t>
            </a:r>
            <a:endParaRPr lang="en-GB" sz="2400" dirty="0">
              <a:effectLst/>
              <a:latin typeface="Kristen ITC" panose="03050502040202030202" pitchFamily="66" charset="0"/>
              <a:ea typeface="Calibri" panose="020F0502020204030204" pitchFamily="34" charset="0"/>
              <a:cs typeface="Times New Roman" panose="02020603050405020304" pitchFamily="18" charset="0"/>
            </a:endParaRPr>
          </a:p>
          <a:p>
            <a:pPr algn="ctr">
              <a:lnSpc>
                <a:spcPct val="107000"/>
              </a:lnSpc>
              <a:spcBef>
                <a:spcPts val="150"/>
              </a:spcBef>
              <a:spcAft>
                <a:spcPts val="800"/>
              </a:spcAft>
            </a:pPr>
            <a:r>
              <a:rPr lang="en-GB" sz="2400" i="1" dirty="0">
                <a:effectLst/>
                <a:latin typeface="Kristen ITC" panose="03050502040202030202" pitchFamily="66" charset="0"/>
                <a:ea typeface="Times New Roman" panose="02020603050405020304" pitchFamily="18" charset="0"/>
                <a:cs typeface="Times New Roman" panose="02020603050405020304" pitchFamily="18" charset="0"/>
              </a:rPr>
              <a:t>It is well, it is well with my soul!</a:t>
            </a:r>
            <a:endParaRPr lang="en-GB" sz="2400" dirty="0">
              <a:effectLst/>
              <a:latin typeface="Kristen ITC" panose="03050502040202030202" pitchFamily="66" charset="0"/>
              <a:ea typeface="Calibri" panose="020F0502020204030204" pitchFamily="34" charset="0"/>
              <a:cs typeface="Times New Roman" panose="02020603050405020304" pitchFamily="18" charset="0"/>
            </a:endParaRPr>
          </a:p>
          <a:p>
            <a:pPr algn="ctr">
              <a:lnSpc>
                <a:spcPct val="107000"/>
              </a:lnSpc>
              <a:spcBef>
                <a:spcPts val="1500"/>
              </a:spcBef>
              <a:spcAft>
                <a:spcPts val="800"/>
              </a:spcAft>
            </a:pPr>
            <a:r>
              <a:rPr lang="en-GB" sz="2400" dirty="0">
                <a:effectLst/>
                <a:latin typeface="Kristen ITC" panose="03050502040202030202" pitchFamily="66" charset="0"/>
                <a:ea typeface="Times New Roman" panose="02020603050405020304" pitchFamily="18" charset="0"/>
                <a:cs typeface="Times New Roman" panose="02020603050405020304" pitchFamily="18" charset="0"/>
              </a:rPr>
              <a:t>2.</a:t>
            </a:r>
            <a:r>
              <a:rPr lang="en-GB" sz="2400" dirty="0">
                <a:latin typeface="Kristen ITC" panose="03050502040202030202" pitchFamily="66" charset="0"/>
                <a:ea typeface="Times New Roman" panose="02020603050405020304" pitchFamily="18" charset="0"/>
                <a:cs typeface="Times New Roman" panose="02020603050405020304" pitchFamily="18" charset="0"/>
              </a:rPr>
              <a:t> </a:t>
            </a:r>
            <a:r>
              <a:rPr lang="en-GB" sz="2400" dirty="0">
                <a:effectLst/>
                <a:latin typeface="Kristen ITC" panose="03050502040202030202" pitchFamily="66" charset="0"/>
                <a:ea typeface="Times New Roman" panose="02020603050405020304" pitchFamily="18" charset="0"/>
                <a:cs typeface="Times New Roman" panose="02020603050405020304" pitchFamily="18" charset="0"/>
              </a:rPr>
              <a:t>Though Satan should buffet, though trials should come;</a:t>
            </a:r>
            <a:endParaRPr lang="en-GB" sz="2400" dirty="0">
              <a:effectLst/>
              <a:latin typeface="Kristen ITC" panose="03050502040202030202" pitchFamily="66" charset="0"/>
              <a:ea typeface="Calibri" panose="020F0502020204030204" pitchFamily="34" charset="0"/>
              <a:cs typeface="Times New Roman" panose="02020603050405020304" pitchFamily="18" charset="0"/>
            </a:endParaRPr>
          </a:p>
          <a:p>
            <a:pPr marL="142875" marR="142875" algn="ctr">
              <a:lnSpc>
                <a:spcPct val="107000"/>
              </a:lnSpc>
              <a:spcBef>
                <a:spcPts val="150"/>
              </a:spcBef>
              <a:spcAft>
                <a:spcPts val="800"/>
              </a:spcAft>
            </a:pPr>
            <a:r>
              <a:rPr lang="en-GB" sz="2400" dirty="0">
                <a:effectLst/>
                <a:latin typeface="Kristen ITC" panose="03050502040202030202" pitchFamily="66" charset="0"/>
                <a:ea typeface="Times New Roman" panose="02020603050405020304" pitchFamily="18" charset="0"/>
                <a:cs typeface="Times New Roman" panose="02020603050405020304" pitchFamily="18" charset="0"/>
              </a:rPr>
              <a:t>Let this blest assurance control,</a:t>
            </a:r>
            <a:endParaRPr lang="en-GB" sz="2400" dirty="0">
              <a:effectLst/>
              <a:latin typeface="Kristen ITC" panose="03050502040202030202" pitchFamily="66" charset="0"/>
              <a:ea typeface="Calibri" panose="020F0502020204030204" pitchFamily="34" charset="0"/>
              <a:cs typeface="Times New Roman" panose="02020603050405020304" pitchFamily="18" charset="0"/>
            </a:endParaRPr>
          </a:p>
          <a:p>
            <a:pPr algn="ctr">
              <a:lnSpc>
                <a:spcPct val="107000"/>
              </a:lnSpc>
              <a:spcBef>
                <a:spcPts val="150"/>
              </a:spcBef>
              <a:spcAft>
                <a:spcPts val="800"/>
              </a:spcAft>
            </a:pPr>
            <a:r>
              <a:rPr lang="en-GB" sz="2400" dirty="0">
                <a:effectLst/>
                <a:latin typeface="Kristen ITC" panose="03050502040202030202" pitchFamily="66" charset="0"/>
                <a:ea typeface="Times New Roman" panose="02020603050405020304" pitchFamily="18" charset="0"/>
                <a:cs typeface="Times New Roman" panose="02020603050405020304" pitchFamily="18" charset="0"/>
              </a:rPr>
              <a:t>That Christ hath regarded my helpless estate,</a:t>
            </a:r>
            <a:endParaRPr lang="en-GB" sz="2400" dirty="0">
              <a:effectLst/>
              <a:latin typeface="Kristen ITC" panose="03050502040202030202" pitchFamily="66" charset="0"/>
              <a:ea typeface="Calibri" panose="020F0502020204030204" pitchFamily="34" charset="0"/>
              <a:cs typeface="Times New Roman" panose="02020603050405020304" pitchFamily="18" charset="0"/>
            </a:endParaRPr>
          </a:p>
          <a:p>
            <a:pPr marL="142875" marR="142875" algn="ctr">
              <a:lnSpc>
                <a:spcPct val="107000"/>
              </a:lnSpc>
              <a:spcBef>
                <a:spcPts val="150"/>
              </a:spcBef>
              <a:spcAft>
                <a:spcPts val="800"/>
              </a:spcAft>
            </a:pPr>
            <a:r>
              <a:rPr lang="en-GB" sz="2400" dirty="0">
                <a:effectLst/>
                <a:latin typeface="Kristen ITC" panose="03050502040202030202" pitchFamily="66" charset="0"/>
                <a:ea typeface="Times New Roman" panose="02020603050405020304" pitchFamily="18" charset="0"/>
                <a:cs typeface="Times New Roman" panose="02020603050405020304" pitchFamily="18" charset="0"/>
              </a:rPr>
              <a:t>And hath shed His own blood for my soul.</a:t>
            </a:r>
            <a:endParaRPr lang="en-GB" sz="2400" dirty="0">
              <a:effectLst/>
              <a:latin typeface="Kristen ITC" panose="03050502040202030202" pitchFamily="66" charset="0"/>
              <a:ea typeface="Calibri" panose="020F0502020204030204" pitchFamily="34" charset="0"/>
              <a:cs typeface="Times New Roman" panose="02020603050405020304" pitchFamily="18" charset="0"/>
            </a:endParaRPr>
          </a:p>
          <a:p>
            <a:pPr algn="ctr">
              <a:lnSpc>
                <a:spcPct val="107000"/>
              </a:lnSpc>
              <a:spcBef>
                <a:spcPts val="1500"/>
              </a:spcBef>
              <a:spcAft>
                <a:spcPts val="800"/>
              </a:spcAft>
            </a:pPr>
            <a:endParaRPr lang="en-GB" sz="2400" dirty="0">
              <a:effectLst/>
              <a:latin typeface="Kristen ITC" panose="03050502040202030202"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1688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53BDD9-F9E9-9717-9179-B2727DDAB4F6}"/>
              </a:ext>
            </a:extLst>
          </p:cNvPr>
          <p:cNvSpPr txBox="1"/>
          <p:nvPr/>
        </p:nvSpPr>
        <p:spPr>
          <a:xfrm>
            <a:off x="107576" y="134471"/>
            <a:ext cx="8875059" cy="7656583"/>
          </a:xfrm>
          <a:prstGeom prst="rect">
            <a:avLst/>
          </a:prstGeom>
          <a:noFill/>
        </p:spPr>
        <p:txBody>
          <a:bodyPr wrap="square">
            <a:spAutoFit/>
          </a:bodyPr>
          <a:lstStyle/>
          <a:p>
            <a:pPr algn="ctr">
              <a:lnSpc>
                <a:spcPct val="107000"/>
              </a:lnSpc>
              <a:spcBef>
                <a:spcPts val="1500"/>
              </a:spcBef>
              <a:spcAft>
                <a:spcPts val="800"/>
              </a:spcAft>
            </a:pPr>
            <a:r>
              <a:rPr lang="en-GB" sz="2400" dirty="0">
                <a:effectLst/>
                <a:latin typeface="Kristen ITC" panose="03050502040202030202" pitchFamily="66" charset="0"/>
                <a:ea typeface="Times New Roman" panose="02020603050405020304" pitchFamily="18" charset="0"/>
                <a:cs typeface="Times New Roman" panose="02020603050405020304" pitchFamily="18" charset="0"/>
              </a:rPr>
              <a:t>3</a:t>
            </a:r>
            <a:r>
              <a:rPr lang="en-GB" sz="2400" dirty="0">
                <a:latin typeface="Kristen ITC" panose="03050502040202030202" pitchFamily="66" charset="0"/>
                <a:ea typeface="Times New Roman" panose="02020603050405020304" pitchFamily="18" charset="0"/>
                <a:cs typeface="Times New Roman" panose="02020603050405020304" pitchFamily="18" charset="0"/>
              </a:rPr>
              <a:t> </a:t>
            </a:r>
            <a:r>
              <a:rPr lang="en-GB" sz="2400" dirty="0">
                <a:effectLst/>
                <a:latin typeface="Kristen ITC" panose="03050502040202030202" pitchFamily="66" charset="0"/>
                <a:ea typeface="Times New Roman" panose="02020603050405020304" pitchFamily="18" charset="0"/>
                <a:cs typeface="Times New Roman" panose="02020603050405020304" pitchFamily="18" charset="0"/>
              </a:rPr>
              <a:t>My sin—oh the bliss of this glorious thought—</a:t>
            </a:r>
            <a:endParaRPr lang="en-GB" sz="2400" dirty="0">
              <a:effectLst/>
              <a:latin typeface="Kristen ITC" panose="03050502040202030202" pitchFamily="66" charset="0"/>
              <a:ea typeface="Calibri" panose="020F0502020204030204" pitchFamily="34" charset="0"/>
              <a:cs typeface="Times New Roman" panose="02020603050405020304" pitchFamily="18" charset="0"/>
            </a:endParaRPr>
          </a:p>
          <a:p>
            <a:pPr marL="142875" marR="142875" algn="ctr">
              <a:lnSpc>
                <a:spcPct val="107000"/>
              </a:lnSpc>
              <a:spcBef>
                <a:spcPts val="150"/>
              </a:spcBef>
              <a:spcAft>
                <a:spcPts val="800"/>
              </a:spcAft>
            </a:pPr>
            <a:r>
              <a:rPr lang="en-GB" sz="2400" dirty="0">
                <a:effectLst/>
                <a:latin typeface="Kristen ITC" panose="03050502040202030202" pitchFamily="66" charset="0"/>
                <a:ea typeface="Times New Roman" panose="02020603050405020304" pitchFamily="18" charset="0"/>
                <a:cs typeface="Times New Roman" panose="02020603050405020304" pitchFamily="18" charset="0"/>
              </a:rPr>
              <a:t>My sin, not in part, but the whole,</a:t>
            </a:r>
            <a:endParaRPr lang="en-GB" sz="2400" dirty="0">
              <a:effectLst/>
              <a:latin typeface="Kristen ITC" panose="03050502040202030202" pitchFamily="66" charset="0"/>
              <a:ea typeface="Calibri" panose="020F0502020204030204" pitchFamily="34" charset="0"/>
              <a:cs typeface="Times New Roman" panose="02020603050405020304" pitchFamily="18" charset="0"/>
            </a:endParaRPr>
          </a:p>
          <a:p>
            <a:pPr algn="ctr">
              <a:lnSpc>
                <a:spcPct val="107000"/>
              </a:lnSpc>
              <a:spcBef>
                <a:spcPts val="150"/>
              </a:spcBef>
              <a:spcAft>
                <a:spcPts val="800"/>
              </a:spcAft>
            </a:pPr>
            <a:r>
              <a:rPr lang="en-GB" sz="2400" dirty="0">
                <a:effectLst/>
                <a:latin typeface="Kristen ITC" panose="03050502040202030202" pitchFamily="66" charset="0"/>
                <a:ea typeface="Times New Roman" panose="02020603050405020304" pitchFamily="18" charset="0"/>
                <a:cs typeface="Times New Roman" panose="02020603050405020304" pitchFamily="18" charset="0"/>
              </a:rPr>
              <a:t>Is nailed to His Cross, and I bear it no more;</a:t>
            </a:r>
            <a:endParaRPr lang="en-GB" sz="2400" dirty="0">
              <a:effectLst/>
              <a:latin typeface="Kristen ITC" panose="03050502040202030202" pitchFamily="66" charset="0"/>
              <a:ea typeface="Calibri" panose="020F0502020204030204" pitchFamily="34" charset="0"/>
              <a:cs typeface="Times New Roman" panose="02020603050405020304" pitchFamily="18" charset="0"/>
            </a:endParaRPr>
          </a:p>
          <a:p>
            <a:pPr marL="142875" marR="142875" algn="ctr">
              <a:lnSpc>
                <a:spcPct val="107000"/>
              </a:lnSpc>
              <a:spcBef>
                <a:spcPts val="150"/>
              </a:spcBef>
              <a:spcAft>
                <a:spcPts val="800"/>
              </a:spcAft>
            </a:pPr>
            <a:r>
              <a:rPr lang="en-GB" sz="2400" dirty="0">
                <a:effectLst/>
                <a:latin typeface="Kristen ITC" panose="03050502040202030202" pitchFamily="66" charset="0"/>
                <a:ea typeface="Times New Roman" panose="02020603050405020304" pitchFamily="18" charset="0"/>
                <a:cs typeface="Times New Roman" panose="02020603050405020304" pitchFamily="18" charset="0"/>
              </a:rPr>
              <a:t>Praise the Lord, praise the Lord, O my soul!</a:t>
            </a:r>
            <a:endParaRPr lang="en-GB" sz="2400" dirty="0">
              <a:effectLst/>
              <a:latin typeface="Kristen ITC" panose="03050502040202030202" pitchFamily="66" charset="0"/>
              <a:ea typeface="Calibri" panose="020F0502020204030204" pitchFamily="34" charset="0"/>
              <a:cs typeface="Times New Roman" panose="02020603050405020304" pitchFamily="18" charset="0"/>
            </a:endParaRPr>
          </a:p>
          <a:p>
            <a:pPr algn="ctr">
              <a:lnSpc>
                <a:spcPct val="107000"/>
              </a:lnSpc>
              <a:spcBef>
                <a:spcPts val="1500"/>
              </a:spcBef>
              <a:spcAft>
                <a:spcPts val="800"/>
              </a:spcAft>
            </a:pPr>
            <a:r>
              <a:rPr lang="en-GB" sz="2400" dirty="0">
                <a:effectLst/>
                <a:latin typeface="Kristen ITC" panose="03050502040202030202" pitchFamily="66" charset="0"/>
                <a:ea typeface="Times New Roman" panose="02020603050405020304" pitchFamily="18" charset="0"/>
                <a:cs typeface="Times New Roman" panose="02020603050405020304" pitchFamily="18" charset="0"/>
              </a:rPr>
              <a:t>4</a:t>
            </a:r>
            <a:r>
              <a:rPr lang="en-GB" sz="2400" dirty="0">
                <a:latin typeface="Kristen ITC" panose="03050502040202030202" pitchFamily="66" charset="0"/>
                <a:ea typeface="Times New Roman" panose="02020603050405020304" pitchFamily="18" charset="0"/>
                <a:cs typeface="Times New Roman" panose="02020603050405020304" pitchFamily="18" charset="0"/>
              </a:rPr>
              <a:t> </a:t>
            </a:r>
            <a:r>
              <a:rPr lang="en-GB" sz="2400" dirty="0">
                <a:effectLst/>
                <a:latin typeface="Kristen ITC" panose="03050502040202030202" pitchFamily="66" charset="0"/>
                <a:ea typeface="Times New Roman" panose="02020603050405020304" pitchFamily="18" charset="0"/>
                <a:cs typeface="Times New Roman" panose="02020603050405020304" pitchFamily="18" charset="0"/>
              </a:rPr>
              <a:t>For me, be it Christ, be it Christ hence to live;</a:t>
            </a:r>
            <a:endParaRPr lang="en-GB" sz="2400" dirty="0">
              <a:effectLst/>
              <a:latin typeface="Kristen ITC" panose="03050502040202030202" pitchFamily="66" charset="0"/>
              <a:ea typeface="Calibri" panose="020F0502020204030204" pitchFamily="34" charset="0"/>
              <a:cs typeface="Times New Roman" panose="02020603050405020304" pitchFamily="18" charset="0"/>
            </a:endParaRPr>
          </a:p>
          <a:p>
            <a:pPr marL="142875" marR="142875" algn="ctr">
              <a:lnSpc>
                <a:spcPct val="107000"/>
              </a:lnSpc>
              <a:spcBef>
                <a:spcPts val="150"/>
              </a:spcBef>
              <a:spcAft>
                <a:spcPts val="800"/>
              </a:spcAft>
            </a:pPr>
            <a:r>
              <a:rPr lang="en-GB" sz="2400" dirty="0">
                <a:effectLst/>
                <a:latin typeface="Kristen ITC" panose="03050502040202030202" pitchFamily="66" charset="0"/>
                <a:ea typeface="Times New Roman" panose="02020603050405020304" pitchFamily="18" charset="0"/>
                <a:cs typeface="Times New Roman" panose="02020603050405020304" pitchFamily="18" charset="0"/>
              </a:rPr>
              <a:t>If Jordan above me shall roll,</a:t>
            </a:r>
            <a:endParaRPr lang="en-GB" sz="2400" dirty="0">
              <a:effectLst/>
              <a:latin typeface="Kristen ITC" panose="03050502040202030202" pitchFamily="66" charset="0"/>
              <a:ea typeface="Calibri" panose="020F0502020204030204" pitchFamily="34" charset="0"/>
              <a:cs typeface="Times New Roman" panose="02020603050405020304" pitchFamily="18" charset="0"/>
            </a:endParaRPr>
          </a:p>
          <a:p>
            <a:pPr algn="ctr">
              <a:lnSpc>
                <a:spcPct val="107000"/>
              </a:lnSpc>
              <a:spcBef>
                <a:spcPts val="150"/>
              </a:spcBef>
              <a:spcAft>
                <a:spcPts val="800"/>
              </a:spcAft>
            </a:pPr>
            <a:r>
              <a:rPr lang="en-GB" sz="2400" dirty="0">
                <a:effectLst/>
                <a:latin typeface="Kristen ITC" panose="03050502040202030202" pitchFamily="66" charset="0"/>
                <a:ea typeface="Times New Roman" panose="02020603050405020304" pitchFamily="18" charset="0"/>
                <a:cs typeface="Times New Roman" panose="02020603050405020304" pitchFamily="18" charset="0"/>
              </a:rPr>
              <a:t>No pang shall be mine, for in death as in life</a:t>
            </a:r>
            <a:endParaRPr lang="en-GB" sz="2400" dirty="0">
              <a:effectLst/>
              <a:latin typeface="Kristen ITC" panose="03050502040202030202" pitchFamily="66" charset="0"/>
              <a:ea typeface="Calibri" panose="020F0502020204030204" pitchFamily="34" charset="0"/>
              <a:cs typeface="Times New Roman" panose="02020603050405020304" pitchFamily="18" charset="0"/>
            </a:endParaRPr>
          </a:p>
          <a:p>
            <a:pPr marL="142875" marR="142875" algn="ctr">
              <a:lnSpc>
                <a:spcPct val="107000"/>
              </a:lnSpc>
              <a:spcBef>
                <a:spcPts val="150"/>
              </a:spcBef>
              <a:spcAft>
                <a:spcPts val="800"/>
              </a:spcAft>
            </a:pPr>
            <a:r>
              <a:rPr lang="en-GB" sz="2400" dirty="0">
                <a:effectLst/>
                <a:latin typeface="Kristen ITC" panose="03050502040202030202" pitchFamily="66" charset="0"/>
                <a:ea typeface="Times New Roman" panose="02020603050405020304" pitchFamily="18" charset="0"/>
                <a:cs typeface="Times New Roman" panose="02020603050405020304" pitchFamily="18" charset="0"/>
              </a:rPr>
              <a:t>Thou wilt whisper Thy peace to my soul.</a:t>
            </a:r>
          </a:p>
          <a:p>
            <a:pPr marL="142875" marR="142875" algn="ctr">
              <a:lnSpc>
                <a:spcPct val="107000"/>
              </a:lnSpc>
              <a:spcBef>
                <a:spcPts val="150"/>
              </a:spcBef>
              <a:spcAft>
                <a:spcPts val="800"/>
              </a:spcAft>
            </a:pPr>
            <a:endParaRPr lang="en-GB" sz="2400" dirty="0">
              <a:latin typeface="Kristen ITC" panose="03050502040202030202" pitchFamily="66" charset="0"/>
              <a:ea typeface="Times New Roman" panose="02020603050405020304" pitchFamily="18" charset="0"/>
              <a:cs typeface="Times New Roman" panose="02020603050405020304" pitchFamily="18" charset="0"/>
            </a:endParaRPr>
          </a:p>
          <a:p>
            <a:pPr marL="142875" marR="142875" algn="ctr">
              <a:lnSpc>
                <a:spcPct val="107000"/>
              </a:lnSpc>
              <a:spcBef>
                <a:spcPts val="150"/>
              </a:spcBef>
              <a:spcAft>
                <a:spcPts val="800"/>
              </a:spcAft>
            </a:pPr>
            <a:r>
              <a:rPr lang="en-GB" sz="2400" dirty="0">
                <a:effectLst/>
                <a:latin typeface="Kristen ITC" panose="03050502040202030202" pitchFamily="66" charset="0"/>
                <a:ea typeface="Times New Roman" panose="02020603050405020304" pitchFamily="18" charset="0"/>
                <a:cs typeface="Times New Roman" panose="02020603050405020304" pitchFamily="18" charset="0"/>
              </a:rPr>
              <a:t>5</a:t>
            </a:r>
            <a:r>
              <a:rPr lang="en-GB" sz="2400" dirty="0">
                <a:effectLst/>
                <a:latin typeface="Kristen ITC" panose="03050502040202030202" pitchFamily="66" charset="0"/>
                <a:ea typeface="Calibri" panose="020F0502020204030204" pitchFamily="34" charset="0"/>
                <a:cs typeface="Times New Roman" panose="02020603050405020304" pitchFamily="18" charset="0"/>
              </a:rPr>
              <a:t>. But, Lord, ’tis for Thee, for Thy coming we wait,</a:t>
            </a:r>
            <a:br>
              <a:rPr lang="en-GB" sz="2400" dirty="0">
                <a:effectLst/>
                <a:latin typeface="Kristen ITC" panose="03050502040202030202" pitchFamily="66" charset="0"/>
                <a:ea typeface="Calibri" panose="020F0502020204030204" pitchFamily="34" charset="0"/>
                <a:cs typeface="Times New Roman" panose="02020603050405020304" pitchFamily="18" charset="0"/>
              </a:rPr>
            </a:br>
            <a:r>
              <a:rPr lang="en-GB" sz="2400" dirty="0">
                <a:effectLst/>
                <a:latin typeface="Kristen ITC" panose="03050502040202030202" pitchFamily="66" charset="0"/>
                <a:ea typeface="Calibri" panose="020F0502020204030204" pitchFamily="34" charset="0"/>
                <a:cs typeface="Times New Roman" panose="02020603050405020304" pitchFamily="18" charset="0"/>
              </a:rPr>
              <a:t>The sky, not the grave, is our goal;</a:t>
            </a:r>
            <a:br>
              <a:rPr lang="en-GB" sz="2400" dirty="0">
                <a:effectLst/>
                <a:latin typeface="Kristen ITC" panose="03050502040202030202" pitchFamily="66" charset="0"/>
                <a:ea typeface="Calibri" panose="020F0502020204030204" pitchFamily="34" charset="0"/>
                <a:cs typeface="Times New Roman" panose="02020603050405020304" pitchFamily="18" charset="0"/>
              </a:rPr>
            </a:br>
            <a:r>
              <a:rPr lang="en-GB" sz="2400" dirty="0">
                <a:effectLst/>
                <a:latin typeface="Kristen ITC" panose="03050502040202030202" pitchFamily="66" charset="0"/>
                <a:ea typeface="Calibri" panose="020F0502020204030204" pitchFamily="34" charset="0"/>
                <a:cs typeface="Times New Roman" panose="02020603050405020304" pitchFamily="18" charset="0"/>
              </a:rPr>
              <a:t>Oh, trump of the angel! Oh, voice of the Lord!</a:t>
            </a:r>
            <a:br>
              <a:rPr lang="en-GB" sz="2400" dirty="0">
                <a:effectLst/>
                <a:latin typeface="Kristen ITC" panose="03050502040202030202" pitchFamily="66" charset="0"/>
                <a:ea typeface="Calibri" panose="020F0502020204030204" pitchFamily="34" charset="0"/>
                <a:cs typeface="Times New Roman" panose="02020603050405020304" pitchFamily="18" charset="0"/>
              </a:rPr>
            </a:br>
            <a:r>
              <a:rPr lang="en-GB" sz="2400" dirty="0">
                <a:effectLst/>
                <a:latin typeface="Kristen ITC" panose="03050502040202030202" pitchFamily="66" charset="0"/>
                <a:ea typeface="Calibri" panose="020F0502020204030204" pitchFamily="34" charset="0"/>
                <a:cs typeface="Times New Roman" panose="02020603050405020304" pitchFamily="18" charset="0"/>
              </a:rPr>
              <a:t>Blessed hope, blessed rest of my soul!</a:t>
            </a:r>
          </a:p>
          <a:p>
            <a:pPr marR="142875">
              <a:lnSpc>
                <a:spcPct val="107000"/>
              </a:lnSpc>
              <a:spcBef>
                <a:spcPts val="150"/>
              </a:spcBef>
              <a:spcAft>
                <a:spcPts val="800"/>
              </a:spcAft>
            </a:pPr>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1500"/>
              </a:spcBef>
              <a:spcAft>
                <a:spcPts val="800"/>
              </a:spcAft>
            </a:pPr>
            <a:endParaRPr lang="en-GB" sz="2400" dirty="0">
              <a:latin typeface="Kristen ITC" panose="03050502040202030202" pitchFamily="66" charset="0"/>
            </a:endParaRPr>
          </a:p>
        </p:txBody>
      </p:sp>
    </p:spTree>
    <p:extLst>
      <p:ext uri="{BB962C8B-B14F-4D97-AF65-F5344CB8AC3E}">
        <p14:creationId xmlns:p14="http://schemas.microsoft.com/office/powerpoint/2010/main" val="1055551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EE4A6F-9056-40F8-BE71-E5E43A9EE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 name="Rectangle 3">
            <a:extLst>
              <a:ext uri="{FF2B5EF4-FFF2-40B4-BE49-F238E27FC236}">
                <a16:creationId xmlns:a16="http://schemas.microsoft.com/office/drawing/2014/main" id="{17AD31C7-6F86-4B13-B343-61914C1ED7C2}"/>
              </a:ext>
            </a:extLst>
          </p:cNvPr>
          <p:cNvSpPr/>
          <p:nvPr/>
        </p:nvSpPr>
        <p:spPr>
          <a:xfrm>
            <a:off x="1890945" y="142042"/>
            <a:ext cx="5592932" cy="6020110"/>
          </a:xfrm>
          <a:prstGeom prst="rect">
            <a:avLst/>
          </a:prstGeom>
          <a:solidFill>
            <a:schemeClr val="bg2"/>
          </a:solidFill>
          <a:ln w="38100">
            <a:solidFill>
              <a:schemeClr val="accent1"/>
            </a:solidFill>
          </a:ln>
        </p:spPr>
        <p:txBody>
          <a:bodyPr wrap="square">
            <a:spAutoFit/>
          </a:bodyPr>
          <a:lstStyle/>
          <a:p>
            <a:pPr>
              <a:lnSpc>
                <a:spcPct val="107000"/>
              </a:lnSpc>
              <a:spcAft>
                <a:spcPts val="0"/>
              </a:spcAft>
            </a:pPr>
            <a:r>
              <a:rPr lang="en-GB" sz="2000" dirty="0">
                <a:latin typeface="Kristen ITC" panose="03050502040202030202" pitchFamily="66" charset="0"/>
                <a:ea typeface="Calibri" panose="020F0502020204030204" pitchFamily="34" charset="0"/>
                <a:cs typeface="Calibri" panose="020F0502020204030204" pitchFamily="34" charset="0"/>
              </a:rPr>
              <a:t>When I am in the middle of a storm                                                                                       </a:t>
            </a:r>
            <a:r>
              <a:rPr lang="en-GB" sz="2000" b="1" dirty="0">
                <a:latin typeface="Kristen ITC" panose="03050502040202030202" pitchFamily="66" charset="0"/>
                <a:ea typeface="Calibri" panose="020F0502020204030204" pitchFamily="34" charset="0"/>
                <a:cs typeface="Calibri" panose="020F0502020204030204" pitchFamily="34" charset="0"/>
              </a:rPr>
              <a:t>Jesus, I invite you into my boat.                                                                        </a:t>
            </a:r>
            <a:r>
              <a:rPr lang="en-GB" sz="2000" dirty="0">
                <a:latin typeface="Kristen ITC" panose="03050502040202030202" pitchFamily="66" charset="0"/>
                <a:ea typeface="Calibri" panose="020F0502020204030204" pitchFamily="34" charset="0"/>
                <a:cs typeface="Calibri" panose="020F0502020204030204" pitchFamily="34" charset="0"/>
              </a:rPr>
              <a:t>When I am lost and need to find my way…</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b="1" dirty="0">
                <a:latin typeface="Kristen ITC" panose="03050502040202030202" pitchFamily="66" charset="0"/>
                <a:ea typeface="Calibri" panose="020F0502020204030204" pitchFamily="34" charset="0"/>
                <a:cs typeface="Calibri-Bold"/>
              </a:rPr>
              <a:t>Jesus, I invite you into my boat.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dirty="0">
                <a:latin typeface="Kristen ITC" panose="03050502040202030202" pitchFamily="66" charset="0"/>
                <a:ea typeface="Calibri" panose="020F0502020204030204" pitchFamily="34" charset="0"/>
                <a:cs typeface="Calibri" panose="020F0502020204030204" pitchFamily="34" charset="0"/>
              </a:rPr>
              <a:t>When I am hurt and want to find healing…</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b="1" dirty="0">
                <a:latin typeface="Kristen ITC" panose="03050502040202030202" pitchFamily="66" charset="0"/>
                <a:ea typeface="Calibri" panose="020F0502020204030204" pitchFamily="34" charset="0"/>
                <a:cs typeface="Calibri-Bold"/>
              </a:rPr>
              <a:t>Jesus, I invite you into my boat.                                                                                 </a:t>
            </a:r>
            <a:r>
              <a:rPr lang="en-GB" sz="2000" dirty="0">
                <a:latin typeface="Kristen ITC" panose="03050502040202030202" pitchFamily="66" charset="0"/>
                <a:ea typeface="Calibri" panose="020F0502020204030204" pitchFamily="34" charset="0"/>
                <a:cs typeface="Calibri" panose="020F0502020204030204" pitchFamily="34" charset="0"/>
              </a:rPr>
              <a:t>When I am at the crossroads and                                                                             don’t know which way to turn…</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b="1" dirty="0">
                <a:latin typeface="Kristen ITC" panose="03050502040202030202" pitchFamily="66" charset="0"/>
                <a:ea typeface="Calibri" panose="020F0502020204030204" pitchFamily="34" charset="0"/>
                <a:cs typeface="Calibri-Bold"/>
              </a:rPr>
              <a:t>Jesus, I invite you into my boat.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dirty="0">
                <a:latin typeface="Kristen ITC" panose="03050502040202030202" pitchFamily="66" charset="0"/>
                <a:ea typeface="Calibri" panose="020F0502020204030204" pitchFamily="34" charset="0"/>
                <a:cs typeface="Calibri" panose="020F0502020204030204" pitchFamily="34" charset="0"/>
              </a:rPr>
              <a:t>When I’m confused and want to                                                                        make the right choice…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b="1" dirty="0">
                <a:latin typeface="Kristen ITC" panose="03050502040202030202" pitchFamily="66" charset="0"/>
                <a:ea typeface="Calibri" panose="020F0502020204030204" pitchFamily="34" charset="0"/>
                <a:cs typeface="Calibri-Bold"/>
              </a:rPr>
              <a:t>Jesus, I invite you into my boat.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dirty="0">
                <a:latin typeface="Kristen ITC" panose="03050502040202030202" pitchFamily="66" charset="0"/>
                <a:ea typeface="Calibri" panose="020F0502020204030204" pitchFamily="34" charset="0"/>
                <a:cs typeface="Calibri" panose="020F0502020204030204" pitchFamily="34" charset="0"/>
              </a:rPr>
              <a:t>When I’ve made a mess of things…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b="1" dirty="0">
                <a:latin typeface="Kristen ITC" panose="03050502040202030202" pitchFamily="66" charset="0"/>
                <a:ea typeface="Calibri" panose="020F0502020204030204" pitchFamily="34" charset="0"/>
                <a:cs typeface="Calibri-Bold"/>
              </a:rPr>
              <a:t>Jesus, I invite you into my boat.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dirty="0">
                <a:latin typeface="Kristen ITC" panose="03050502040202030202" pitchFamily="66" charset="0"/>
                <a:ea typeface="Calibri" panose="020F0502020204030204" pitchFamily="34" charset="0"/>
                <a:cs typeface="Calibri" panose="020F0502020204030204" pitchFamily="34" charset="0"/>
              </a:rPr>
              <a:t>When I cannot fix the things that                                               are broken…</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b="1" dirty="0">
                <a:latin typeface="Kristen ITC" panose="03050502040202030202" pitchFamily="66" charset="0"/>
                <a:ea typeface="Calibri" panose="020F0502020204030204" pitchFamily="34" charset="0"/>
                <a:cs typeface="Calibri-Bold"/>
              </a:rPr>
              <a:t>Jesus, you are welcome in my boat. AMEN</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latin typeface="Kristen ITC" panose="03050502040202030202" pitchFamily="66"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018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owing boat clipart"/>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a:stretch>
            <a:fillRect/>
          </a:stretch>
        </p:blipFill>
        <p:spPr>
          <a:xfrm>
            <a:off x="384450" y="436913"/>
            <a:ext cx="2704762" cy="1685714"/>
          </a:xfrm>
          <a:prstGeom prst="rect">
            <a:avLst/>
          </a:prstGeom>
          <a:ln w="38100">
            <a:solidFill>
              <a:srgbClr val="3333FF"/>
            </a:solidFill>
          </a:ln>
        </p:spPr>
      </p:pic>
      <p:sp>
        <p:nvSpPr>
          <p:cNvPr id="4" name="AutoShape 4" descr="Image result for rowing boat clipart"/>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stretch>
            <a:fillRect/>
          </a:stretch>
        </p:blipFill>
        <p:spPr>
          <a:xfrm>
            <a:off x="5764890" y="527389"/>
            <a:ext cx="3038095" cy="1504762"/>
          </a:xfrm>
          <a:prstGeom prst="rect">
            <a:avLst/>
          </a:prstGeom>
          <a:ln w="38100">
            <a:solidFill>
              <a:srgbClr val="3333FF"/>
            </a:solidFill>
          </a:ln>
        </p:spPr>
      </p:pic>
      <p:sp>
        <p:nvSpPr>
          <p:cNvPr id="6" name="AutoShape 6" descr="Image result for rowing boat"/>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4"/>
          <a:stretch>
            <a:fillRect/>
          </a:stretch>
        </p:blipFill>
        <p:spPr>
          <a:xfrm>
            <a:off x="384450" y="4157785"/>
            <a:ext cx="2952324" cy="2297043"/>
          </a:xfrm>
          <a:prstGeom prst="rect">
            <a:avLst/>
          </a:prstGeom>
          <a:ln w="38100">
            <a:solidFill>
              <a:srgbClr val="3333FF"/>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4890" y="4038600"/>
            <a:ext cx="2820961" cy="2416228"/>
          </a:xfrm>
          <a:prstGeom prst="rect">
            <a:avLst/>
          </a:prstGeom>
          <a:ln w="38100">
            <a:solidFill>
              <a:srgbClr val="3333FF"/>
            </a:solidFill>
          </a:ln>
        </p:spPr>
      </p:pic>
      <p:sp>
        <p:nvSpPr>
          <p:cNvPr id="10" name="AutoShape 8" descr="Image result for small sailing boat"/>
          <p:cNvSpPr>
            <a:spLocks noChangeAspect="1" noChangeArrowheads="1"/>
          </p:cNvSpPr>
          <p:nvPr/>
        </p:nvSpPr>
        <p:spPr bwMode="auto">
          <a:xfrm>
            <a:off x="4876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6"/>
          <a:stretch>
            <a:fillRect/>
          </a:stretch>
        </p:blipFill>
        <p:spPr>
          <a:xfrm>
            <a:off x="2924320" y="1861994"/>
            <a:ext cx="3005462" cy="2665046"/>
          </a:xfrm>
          <a:prstGeom prst="rect">
            <a:avLst/>
          </a:prstGeom>
          <a:ln w="38100">
            <a:solidFill>
              <a:srgbClr val="3333FF"/>
            </a:solidFill>
          </a:ln>
        </p:spPr>
      </p:pic>
      <p:sp>
        <p:nvSpPr>
          <p:cNvPr id="12" name="TextBox 11"/>
          <p:cNvSpPr txBox="1"/>
          <p:nvPr/>
        </p:nvSpPr>
        <p:spPr>
          <a:xfrm>
            <a:off x="3407508" y="609600"/>
            <a:ext cx="1978427" cy="954107"/>
          </a:xfrm>
          <a:prstGeom prst="rect">
            <a:avLst/>
          </a:prstGeom>
          <a:solidFill>
            <a:schemeClr val="accent5">
              <a:lumMod val="20000"/>
              <a:lumOff val="80000"/>
            </a:schemeClr>
          </a:solidFill>
          <a:ln w="38100">
            <a:solidFill>
              <a:srgbClr val="3333FF"/>
            </a:solidFill>
          </a:ln>
        </p:spPr>
        <p:txBody>
          <a:bodyPr wrap="none" rtlCol="0">
            <a:spAutoFit/>
          </a:bodyPr>
          <a:lstStyle/>
          <a:p>
            <a:pPr algn="ctr"/>
            <a:r>
              <a:rPr lang="en-GB" sz="2800" dirty="0">
                <a:latin typeface="Kristen ITC" panose="03050502040202030202" pitchFamily="66" charset="0"/>
              </a:rPr>
              <a:t>On a small</a:t>
            </a:r>
          </a:p>
          <a:p>
            <a:pPr algn="ctr"/>
            <a:r>
              <a:rPr lang="en-GB" sz="2800" dirty="0">
                <a:latin typeface="Kristen ITC" panose="03050502040202030202" pitchFamily="66" charset="0"/>
              </a:rPr>
              <a:t> boat?</a:t>
            </a:r>
          </a:p>
        </p:txBody>
      </p:sp>
    </p:spTree>
    <p:extLst>
      <p:ext uri="{BB962C8B-B14F-4D97-AF65-F5344CB8AC3E}">
        <p14:creationId xmlns:p14="http://schemas.microsoft.com/office/powerpoint/2010/main" val="446489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6094" y="361441"/>
            <a:ext cx="6705600" cy="523220"/>
          </a:xfrm>
          <a:prstGeom prst="rect">
            <a:avLst/>
          </a:prstGeom>
          <a:solidFill>
            <a:schemeClr val="accent5">
              <a:lumMod val="20000"/>
              <a:lumOff val="80000"/>
            </a:schemeClr>
          </a:solidFill>
          <a:ln w="38100">
            <a:solidFill>
              <a:srgbClr val="3333FF"/>
            </a:solidFill>
          </a:ln>
        </p:spPr>
        <p:txBody>
          <a:bodyPr wrap="square" rtlCol="0">
            <a:spAutoFit/>
          </a:bodyPr>
          <a:lstStyle/>
          <a:p>
            <a:r>
              <a:rPr lang="en-GB" sz="2800" dirty="0">
                <a:latin typeface="Kristen ITC" panose="03050502040202030202" pitchFamily="66" charset="0"/>
              </a:rPr>
              <a:t>On a medium sized boat-like a ferry?</a:t>
            </a:r>
          </a:p>
        </p:txBody>
      </p:sp>
      <p:sp>
        <p:nvSpPr>
          <p:cNvPr id="3" name="AutoShape 2" descr="Image result for medium boat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359858" y="1282373"/>
            <a:ext cx="2857143" cy="1743075"/>
          </a:xfrm>
          <a:prstGeom prst="rect">
            <a:avLst/>
          </a:prstGeom>
          <a:ln w="38100">
            <a:solidFill>
              <a:srgbClr val="3333FF"/>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60" y="1282373"/>
            <a:ext cx="2786743" cy="1743075"/>
          </a:xfrm>
          <a:prstGeom prst="rect">
            <a:avLst/>
          </a:prstGeom>
          <a:ln w="38100">
            <a:solidFill>
              <a:srgbClr val="3333FF"/>
            </a:solidFill>
          </a:ln>
        </p:spPr>
      </p:pic>
      <p:sp>
        <p:nvSpPr>
          <p:cNvPr id="7" name="AutoShape 4" descr="Image result for isle of wight ferries"/>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4"/>
          <a:stretch>
            <a:fillRect/>
          </a:stretch>
        </p:blipFill>
        <p:spPr>
          <a:xfrm>
            <a:off x="359857" y="4090281"/>
            <a:ext cx="3062611" cy="2181523"/>
          </a:xfrm>
          <a:prstGeom prst="rect">
            <a:avLst/>
          </a:prstGeom>
          <a:ln w="38100">
            <a:solidFill>
              <a:srgbClr val="3333FF"/>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1909" y="4090281"/>
            <a:ext cx="2911793" cy="2181523"/>
          </a:xfrm>
          <a:prstGeom prst="rect">
            <a:avLst/>
          </a:prstGeom>
          <a:ln w="38100">
            <a:solidFill>
              <a:srgbClr val="3333FF"/>
            </a:solidFill>
          </a:ln>
        </p:spPr>
      </p:pic>
      <p:sp>
        <p:nvSpPr>
          <p:cNvPr id="11" name="AutoShape 6" descr="Image result for cross channel ferries"/>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6"/>
          <a:stretch>
            <a:fillRect/>
          </a:stretch>
        </p:blipFill>
        <p:spPr>
          <a:xfrm>
            <a:off x="3004457" y="2567095"/>
            <a:ext cx="3691843" cy="2240036"/>
          </a:xfrm>
          <a:prstGeom prst="rect">
            <a:avLst/>
          </a:prstGeom>
          <a:ln w="38100">
            <a:solidFill>
              <a:srgbClr val="3333FF"/>
            </a:solidFill>
          </a:ln>
        </p:spPr>
      </p:pic>
    </p:spTree>
    <p:extLst>
      <p:ext uri="{BB962C8B-B14F-4D97-AF65-F5344CB8AC3E}">
        <p14:creationId xmlns:p14="http://schemas.microsoft.com/office/powerpoint/2010/main" val="42223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809897"/>
            <a:ext cx="7064188" cy="523220"/>
          </a:xfrm>
          <a:prstGeom prst="rect">
            <a:avLst/>
          </a:prstGeom>
          <a:solidFill>
            <a:schemeClr val="accent5">
              <a:lumMod val="20000"/>
              <a:lumOff val="80000"/>
            </a:schemeClr>
          </a:solidFill>
          <a:ln w="38100">
            <a:solidFill>
              <a:srgbClr val="3333FF"/>
            </a:solidFill>
          </a:ln>
        </p:spPr>
        <p:txBody>
          <a:bodyPr wrap="square" rtlCol="0">
            <a:spAutoFit/>
          </a:bodyPr>
          <a:lstStyle/>
          <a:p>
            <a:r>
              <a:rPr lang="en-GB" sz="2800" dirty="0">
                <a:latin typeface="Kristen ITC" panose="03050502040202030202" pitchFamily="66" charset="0"/>
              </a:rPr>
              <a:t>Or a very big boat like an Ocean Liner?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060" y="1782264"/>
            <a:ext cx="2466975" cy="1847850"/>
          </a:xfrm>
          <a:prstGeom prst="rect">
            <a:avLst/>
          </a:prstGeom>
          <a:ln w="38100">
            <a:solidFill>
              <a:srgbClr val="3333FF"/>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291" y="4632960"/>
            <a:ext cx="4283801" cy="1843631"/>
          </a:xfrm>
          <a:prstGeom prst="rect">
            <a:avLst/>
          </a:prstGeom>
          <a:ln w="38100">
            <a:solidFill>
              <a:srgbClr val="3333FF"/>
            </a:solidFill>
          </a:ln>
        </p:spPr>
      </p:pic>
      <p:sp>
        <p:nvSpPr>
          <p:cNvPr id="9" name="AutoShape 2" descr="Image result for queen mary 2"/>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4"/>
          <a:stretch>
            <a:fillRect/>
          </a:stretch>
        </p:blipFill>
        <p:spPr>
          <a:xfrm>
            <a:off x="3603778" y="1782264"/>
            <a:ext cx="4355855" cy="2513422"/>
          </a:xfrm>
          <a:prstGeom prst="rect">
            <a:avLst/>
          </a:prstGeom>
          <a:ln w="38100">
            <a:solidFill>
              <a:srgbClr val="3333FF"/>
            </a:solidFill>
          </a:ln>
        </p:spPr>
      </p:pic>
      <p:sp>
        <p:nvSpPr>
          <p:cNvPr id="11" name="AutoShape 4" descr="Image result for QE2 ship"/>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5"/>
          <a:stretch>
            <a:fillRect/>
          </a:stretch>
        </p:blipFill>
        <p:spPr>
          <a:xfrm>
            <a:off x="978489" y="3892731"/>
            <a:ext cx="2942857" cy="2442345"/>
          </a:xfrm>
          <a:prstGeom prst="rect">
            <a:avLst/>
          </a:prstGeom>
          <a:ln w="38100">
            <a:solidFill>
              <a:srgbClr val="3333FF"/>
            </a:solidFill>
          </a:ln>
        </p:spPr>
      </p:pic>
    </p:spTree>
    <p:extLst>
      <p:ext uri="{BB962C8B-B14F-4D97-AF65-F5344CB8AC3E}">
        <p14:creationId xmlns:p14="http://schemas.microsoft.com/office/powerpoint/2010/main" val="2890722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248212-F89F-6A43-8B9D-5AFA86EED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7442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0208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211" y="0"/>
            <a:ext cx="6087291" cy="6858000"/>
          </a:xfrm>
          <a:prstGeom prst="rect">
            <a:avLst/>
          </a:prstGeom>
        </p:spPr>
      </p:pic>
    </p:spTree>
    <p:extLst>
      <p:ext uri="{BB962C8B-B14F-4D97-AF65-F5344CB8AC3E}">
        <p14:creationId xmlns:p14="http://schemas.microsoft.com/office/powerpoint/2010/main" val="957688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ough sea"/>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14612437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550</TotalTime>
  <Words>848</Words>
  <Application>Microsoft Office PowerPoint</Application>
  <PresentationFormat>On-screen Show (4:3)</PresentationFormat>
  <Paragraphs>79</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Comic Sans MS</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Seaton-Mills</dc:creator>
  <cp:lastModifiedBy>Angela Seaton-Mills</cp:lastModifiedBy>
  <cp:revision>29</cp:revision>
  <dcterms:created xsi:type="dcterms:W3CDTF">2017-05-28T07:22:20Z</dcterms:created>
  <dcterms:modified xsi:type="dcterms:W3CDTF">2024-09-16T13:42:51Z</dcterms:modified>
</cp:coreProperties>
</file>